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24"/>
  </p:notesMasterIdLst>
  <p:sldIdLst>
    <p:sldId id="256" r:id="rId3"/>
    <p:sldId id="281" r:id="rId4"/>
    <p:sldId id="257" r:id="rId5"/>
    <p:sldId id="259" r:id="rId6"/>
    <p:sldId id="258" r:id="rId7"/>
    <p:sldId id="260" r:id="rId8"/>
    <p:sldId id="261" r:id="rId9"/>
    <p:sldId id="262" r:id="rId10"/>
    <p:sldId id="264" r:id="rId11"/>
    <p:sldId id="265" r:id="rId12"/>
    <p:sldId id="266" r:id="rId13"/>
    <p:sldId id="267" r:id="rId14"/>
    <p:sldId id="269" r:id="rId15"/>
    <p:sldId id="270" r:id="rId16"/>
    <p:sldId id="274" r:id="rId17"/>
    <p:sldId id="275" r:id="rId18"/>
    <p:sldId id="276" r:id="rId19"/>
    <p:sldId id="277" r:id="rId20"/>
    <p:sldId id="278" r:id="rId21"/>
    <p:sldId id="279" r:id="rId22"/>
    <p:sldId id="280" r:id="rId23"/>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9" d="100"/>
          <a:sy n="79" d="100"/>
        </p:scale>
        <p:origin x="77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0D64011A-CA29-4919-A908-2F2E17EC6BE7}" type="datetimeFigureOut">
              <a:rPr lang="en-US" smtClean="0"/>
              <a:t>11/16/2025</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596A01F8-4FF8-4D80-B93C-1B13D5AC3331}" type="slidenum">
              <a:rPr lang="en-US" smtClean="0"/>
              <a:t>‹#›</a:t>
            </a:fld>
            <a:endParaRPr lang="en-US"/>
          </a:p>
        </p:txBody>
      </p:sp>
    </p:spTree>
    <p:extLst>
      <p:ext uri="{BB962C8B-B14F-4D97-AF65-F5344CB8AC3E}">
        <p14:creationId xmlns:p14="http://schemas.microsoft.com/office/powerpoint/2010/main" val="151612353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64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83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16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07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98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64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49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69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723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audio" Target="../media/audio1.wav"/><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1524000" y="1122363"/>
            <a:ext cx="9144000" cy="2387600"/>
          </a:xfrm>
        </p:spPr>
        <p:txBody>
          <a:bodyPr anchor="b"/>
          <a:lstStyle>
            <a:lvl1pPr algn="ctr">
              <a:defRPr sz="6000"/>
            </a:lvl1pPr>
          </a:lstStyle>
          <a:p>
            <a:r>
              <a:rPr lang="ar-SA" smtClean="0"/>
              <a:t>انقر لتحرير نمط العنوان الرئيسي</a:t>
            </a:r>
            <a:endParaRPr lang="en-US"/>
          </a:p>
        </p:txBody>
      </p:sp>
      <p:sp>
        <p:nvSpPr>
          <p:cNvPr id="3" name="عنوان فرعي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smtClean="0"/>
              <a:t>انقر لتحرير نمط العنوان الثانوي الرئيسي</a:t>
            </a:r>
            <a:endParaRPr lang="en-US"/>
          </a:p>
        </p:txBody>
      </p:sp>
      <p:sp>
        <p:nvSpPr>
          <p:cNvPr id="4" name="عنصر نائب للتاريخ 3"/>
          <p:cNvSpPr>
            <a:spLocks noGrp="1"/>
          </p:cNvSpPr>
          <p:nvPr>
            <p:ph type="dt" sz="half" idx="10"/>
          </p:nvPr>
        </p:nvSpPr>
        <p:spPr/>
        <p:txBody>
          <a:body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11"/>
          </p:nvPr>
        </p:nvSpPr>
        <p:spPr/>
        <p:txBody>
          <a:bodyPr/>
          <a:lstStyle/>
          <a:p>
            <a:endParaRPr lang="en-US"/>
          </a:p>
        </p:txBody>
      </p:sp>
      <p:sp>
        <p:nvSpPr>
          <p:cNvPr id="6" name="عنصر نائب لرقم الشريحة 5"/>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484473539"/>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عنوان العمودي 2"/>
          <p:cNvSpPr>
            <a:spLocks noGrp="1"/>
          </p:cNvSpPr>
          <p:nvPr>
            <p:ph type="body" orient="vert" idx="1"/>
          </p:nvPr>
        </p:nvSpPr>
        <p:spPr/>
        <p:txBody>
          <a:bodyPr vert="eaVert"/>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تاريخ 3"/>
          <p:cNvSpPr>
            <a:spLocks noGrp="1"/>
          </p:cNvSpPr>
          <p:nvPr>
            <p:ph type="dt" sz="half" idx="10"/>
          </p:nvPr>
        </p:nvSpPr>
        <p:spPr/>
        <p:txBody>
          <a:body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11"/>
          </p:nvPr>
        </p:nvSpPr>
        <p:spPr/>
        <p:txBody>
          <a:bodyPr/>
          <a:lstStyle/>
          <a:p>
            <a:endParaRPr lang="en-US"/>
          </a:p>
        </p:txBody>
      </p:sp>
      <p:sp>
        <p:nvSpPr>
          <p:cNvPr id="6" name="عنصر نائب لرقم الشريحة 5"/>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2587556158"/>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8724900" y="365125"/>
            <a:ext cx="2628900" cy="5811838"/>
          </a:xfrm>
        </p:spPr>
        <p:txBody>
          <a:bodyPr vert="eaVert"/>
          <a:lstStyle/>
          <a:p>
            <a:r>
              <a:rPr lang="ar-SA" smtClean="0"/>
              <a:t>انقر لتحرير نمط العنوان الرئيسي</a:t>
            </a:r>
            <a:endParaRPr lang="en-US"/>
          </a:p>
        </p:txBody>
      </p:sp>
      <p:sp>
        <p:nvSpPr>
          <p:cNvPr id="3" name="عنصر نائب للعنوان العمودي 2"/>
          <p:cNvSpPr>
            <a:spLocks noGrp="1"/>
          </p:cNvSpPr>
          <p:nvPr>
            <p:ph type="body" orient="vert" idx="1"/>
          </p:nvPr>
        </p:nvSpPr>
        <p:spPr>
          <a:xfrm>
            <a:off x="838200" y="365125"/>
            <a:ext cx="7734300" cy="5811838"/>
          </a:xfrm>
        </p:spPr>
        <p:txBody>
          <a:bodyPr vert="eaVert"/>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تاريخ 3"/>
          <p:cNvSpPr>
            <a:spLocks noGrp="1"/>
          </p:cNvSpPr>
          <p:nvPr>
            <p:ph type="dt" sz="half" idx="10"/>
          </p:nvPr>
        </p:nvSpPr>
        <p:spPr/>
        <p:txBody>
          <a:body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11"/>
          </p:nvPr>
        </p:nvSpPr>
        <p:spPr/>
        <p:txBody>
          <a:bodyPr/>
          <a:lstStyle/>
          <a:p>
            <a:endParaRPr lang="en-US"/>
          </a:p>
        </p:txBody>
      </p:sp>
      <p:sp>
        <p:nvSpPr>
          <p:cNvPr id="6" name="عنصر نائب لرقم الشريحة 5"/>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62748730"/>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825646"/>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90812511"/>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49428554"/>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36910210"/>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15392989"/>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536810"/>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94120983"/>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86619390"/>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محتوى 2"/>
          <p:cNvSpPr>
            <a:spLocks noGrp="1"/>
          </p:cNvSpPr>
          <p:nvPr>
            <p:ph idx="1"/>
          </p:nvPr>
        </p:nvSpPr>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تاريخ 3"/>
          <p:cNvSpPr>
            <a:spLocks noGrp="1"/>
          </p:cNvSpPr>
          <p:nvPr>
            <p:ph type="dt" sz="half" idx="10"/>
          </p:nvPr>
        </p:nvSpPr>
        <p:spPr/>
        <p:txBody>
          <a:body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11"/>
          </p:nvPr>
        </p:nvSpPr>
        <p:spPr/>
        <p:txBody>
          <a:bodyPr/>
          <a:lstStyle/>
          <a:p>
            <a:endParaRPr lang="en-US"/>
          </a:p>
        </p:txBody>
      </p:sp>
      <p:sp>
        <p:nvSpPr>
          <p:cNvPr id="6" name="عنصر نائب لرقم الشريحة 5"/>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693320354"/>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50903227"/>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8246535"/>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4"/>
          </p:cNvPr>
          <p:cNvPicPr>
            <a:picLocks noChangeAspect="1"/>
          </p:cNvPicPr>
          <p:nvPr/>
        </p:nvPicPr>
        <p:blipFill>
          <a:blip r:embed="rId5"/>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49489788"/>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6"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831850" y="1709738"/>
            <a:ext cx="10515600" cy="2852737"/>
          </a:xfrm>
        </p:spPr>
        <p:txBody>
          <a:bodyPr anchor="b"/>
          <a:lstStyle>
            <a:lvl1pPr>
              <a:defRPr sz="6000"/>
            </a:lvl1pPr>
          </a:lstStyle>
          <a:p>
            <a:r>
              <a:rPr lang="ar-SA" smtClean="0"/>
              <a:t>انقر لتحرير نمط العنوان الرئيسي</a:t>
            </a:r>
            <a:endParaRPr lang="en-US"/>
          </a:p>
        </p:txBody>
      </p:sp>
      <p:sp>
        <p:nvSpPr>
          <p:cNvPr id="3" name="عنصر نائب للنص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smtClean="0"/>
              <a:t>تحرير أنماط النص الرئيسي</a:t>
            </a:r>
          </a:p>
        </p:txBody>
      </p:sp>
      <p:sp>
        <p:nvSpPr>
          <p:cNvPr id="4" name="عنصر نائب للتاريخ 3"/>
          <p:cNvSpPr>
            <a:spLocks noGrp="1"/>
          </p:cNvSpPr>
          <p:nvPr>
            <p:ph type="dt" sz="half" idx="10"/>
          </p:nvPr>
        </p:nvSpPr>
        <p:spPr/>
        <p:txBody>
          <a:body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11"/>
          </p:nvPr>
        </p:nvSpPr>
        <p:spPr/>
        <p:txBody>
          <a:bodyPr/>
          <a:lstStyle/>
          <a:p>
            <a:endParaRPr lang="en-US"/>
          </a:p>
        </p:txBody>
      </p:sp>
      <p:sp>
        <p:nvSpPr>
          <p:cNvPr id="6" name="عنصر نائب لرقم الشريحة 5"/>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457860249"/>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محتوى 2"/>
          <p:cNvSpPr>
            <a:spLocks noGrp="1"/>
          </p:cNvSpPr>
          <p:nvPr>
            <p:ph sz="half" idx="1"/>
          </p:nvPr>
        </p:nvSpPr>
        <p:spPr>
          <a:xfrm>
            <a:off x="838200" y="1825625"/>
            <a:ext cx="5181600" cy="435133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half" idx="2"/>
          </p:nvPr>
        </p:nvSpPr>
        <p:spPr>
          <a:xfrm>
            <a:off x="6172200" y="1825625"/>
            <a:ext cx="5181600" cy="435133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تاريخ 4"/>
          <p:cNvSpPr>
            <a:spLocks noGrp="1"/>
          </p:cNvSpPr>
          <p:nvPr>
            <p:ph type="dt" sz="half" idx="10"/>
          </p:nvPr>
        </p:nvSpPr>
        <p:spPr/>
        <p:txBody>
          <a:bodyPr/>
          <a:lstStyle/>
          <a:p>
            <a:fld id="{FF098F8C-6D94-42A1-800A-05066681A4D1}" type="datetimeFigureOut">
              <a:rPr lang="en-US" smtClean="0"/>
              <a:t>11/16/2025</a:t>
            </a:fld>
            <a:endParaRPr lang="en-US"/>
          </a:p>
        </p:txBody>
      </p:sp>
      <p:sp>
        <p:nvSpPr>
          <p:cNvPr id="6" name="عنصر نائب للتذييل 5"/>
          <p:cNvSpPr>
            <a:spLocks noGrp="1"/>
          </p:cNvSpPr>
          <p:nvPr>
            <p:ph type="ftr" sz="quarter" idx="11"/>
          </p:nvPr>
        </p:nvSpPr>
        <p:spPr/>
        <p:txBody>
          <a:bodyPr/>
          <a:lstStyle/>
          <a:p>
            <a:endParaRPr lang="en-US"/>
          </a:p>
        </p:txBody>
      </p:sp>
      <p:sp>
        <p:nvSpPr>
          <p:cNvPr id="7" name="عنصر نائب لرقم الشريحة 6"/>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866982591"/>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365125"/>
            <a:ext cx="10515600" cy="1325563"/>
          </a:xfrm>
        </p:spPr>
        <p:txBody>
          <a:bodyPr/>
          <a:lstStyle/>
          <a:p>
            <a:r>
              <a:rPr lang="ar-SA" smtClean="0"/>
              <a:t>انقر لتحرير نمط العنوان الرئيسي</a:t>
            </a:r>
            <a:endParaRPr lang="en-US"/>
          </a:p>
        </p:txBody>
      </p:sp>
      <p:sp>
        <p:nvSpPr>
          <p:cNvPr id="3" name="عنصر نائب للنص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تحرير أنماط النص الرئيسي</a:t>
            </a:r>
          </a:p>
        </p:txBody>
      </p:sp>
      <p:sp>
        <p:nvSpPr>
          <p:cNvPr id="4" name="عنصر نائب للمحتوى 3"/>
          <p:cNvSpPr>
            <a:spLocks noGrp="1"/>
          </p:cNvSpPr>
          <p:nvPr>
            <p:ph sz="half" idx="2"/>
          </p:nvPr>
        </p:nvSpPr>
        <p:spPr>
          <a:xfrm>
            <a:off x="839788" y="2505075"/>
            <a:ext cx="5157787" cy="368458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نص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تحرير أنماط النص الرئيسي</a:t>
            </a:r>
          </a:p>
        </p:txBody>
      </p:sp>
      <p:sp>
        <p:nvSpPr>
          <p:cNvPr id="6" name="عنصر نائب للمحتوى 5"/>
          <p:cNvSpPr>
            <a:spLocks noGrp="1"/>
          </p:cNvSpPr>
          <p:nvPr>
            <p:ph sz="quarter" idx="4"/>
          </p:nvPr>
        </p:nvSpPr>
        <p:spPr>
          <a:xfrm>
            <a:off x="6172200" y="2505075"/>
            <a:ext cx="5183188" cy="3684588"/>
          </a:xfrm>
        </p:spPr>
        <p:txBody>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7" name="عنصر نائب للتاريخ 6"/>
          <p:cNvSpPr>
            <a:spLocks noGrp="1"/>
          </p:cNvSpPr>
          <p:nvPr>
            <p:ph type="dt" sz="half" idx="10"/>
          </p:nvPr>
        </p:nvSpPr>
        <p:spPr/>
        <p:txBody>
          <a:bodyPr/>
          <a:lstStyle/>
          <a:p>
            <a:fld id="{FF098F8C-6D94-42A1-800A-05066681A4D1}" type="datetimeFigureOut">
              <a:rPr lang="en-US" smtClean="0"/>
              <a:t>11/16/2025</a:t>
            </a:fld>
            <a:endParaRPr lang="en-US"/>
          </a:p>
        </p:txBody>
      </p:sp>
      <p:sp>
        <p:nvSpPr>
          <p:cNvPr id="8" name="عنصر نائب للتذييل 7"/>
          <p:cNvSpPr>
            <a:spLocks noGrp="1"/>
          </p:cNvSpPr>
          <p:nvPr>
            <p:ph type="ftr" sz="quarter" idx="11"/>
          </p:nvPr>
        </p:nvSpPr>
        <p:spPr/>
        <p:txBody>
          <a:bodyPr/>
          <a:lstStyle/>
          <a:p>
            <a:endParaRPr lang="en-US"/>
          </a:p>
        </p:txBody>
      </p:sp>
      <p:sp>
        <p:nvSpPr>
          <p:cNvPr id="9" name="عنصر نائب لرقم الشريحة 8"/>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159523131"/>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en-US"/>
          </a:p>
        </p:txBody>
      </p:sp>
      <p:sp>
        <p:nvSpPr>
          <p:cNvPr id="3" name="عنصر نائب للتاريخ 2"/>
          <p:cNvSpPr>
            <a:spLocks noGrp="1"/>
          </p:cNvSpPr>
          <p:nvPr>
            <p:ph type="dt" sz="half" idx="10"/>
          </p:nvPr>
        </p:nvSpPr>
        <p:spPr/>
        <p:txBody>
          <a:bodyPr/>
          <a:lstStyle/>
          <a:p>
            <a:fld id="{FF098F8C-6D94-42A1-800A-05066681A4D1}" type="datetimeFigureOut">
              <a:rPr lang="en-US" smtClean="0"/>
              <a:t>11/16/2025</a:t>
            </a:fld>
            <a:endParaRPr lang="en-US"/>
          </a:p>
        </p:txBody>
      </p:sp>
      <p:sp>
        <p:nvSpPr>
          <p:cNvPr id="4" name="عنصر نائب للتذييل 3"/>
          <p:cNvSpPr>
            <a:spLocks noGrp="1"/>
          </p:cNvSpPr>
          <p:nvPr>
            <p:ph type="ftr" sz="quarter" idx="11"/>
          </p:nvPr>
        </p:nvSpPr>
        <p:spPr/>
        <p:txBody>
          <a:bodyPr/>
          <a:lstStyle/>
          <a:p>
            <a:endParaRPr lang="en-US"/>
          </a:p>
        </p:txBody>
      </p:sp>
      <p:sp>
        <p:nvSpPr>
          <p:cNvPr id="5" name="عنصر نائب لرقم الشريحة 4"/>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3468873722"/>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FF098F8C-6D94-42A1-800A-05066681A4D1}" type="datetimeFigureOut">
              <a:rPr lang="en-US" smtClean="0"/>
              <a:t>11/16/2025</a:t>
            </a:fld>
            <a:endParaRPr lang="en-US"/>
          </a:p>
        </p:txBody>
      </p:sp>
      <p:sp>
        <p:nvSpPr>
          <p:cNvPr id="3" name="عنصر نائب للتذييل 2"/>
          <p:cNvSpPr>
            <a:spLocks noGrp="1"/>
          </p:cNvSpPr>
          <p:nvPr>
            <p:ph type="ftr" sz="quarter" idx="11"/>
          </p:nvPr>
        </p:nvSpPr>
        <p:spPr/>
        <p:txBody>
          <a:bodyPr/>
          <a:lstStyle/>
          <a:p>
            <a:endParaRPr lang="en-US"/>
          </a:p>
        </p:txBody>
      </p:sp>
      <p:sp>
        <p:nvSpPr>
          <p:cNvPr id="4" name="عنصر نائب لرقم الشريحة 3"/>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820926530"/>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457200"/>
            <a:ext cx="3932237" cy="1600200"/>
          </a:xfrm>
        </p:spPr>
        <p:txBody>
          <a:bodyPr anchor="b"/>
          <a:lstStyle>
            <a:lvl1pPr>
              <a:defRPr sz="3200"/>
            </a:lvl1pPr>
          </a:lstStyle>
          <a:p>
            <a:r>
              <a:rPr lang="ar-SA" smtClean="0"/>
              <a:t>انقر لتحرير نمط العنوان الرئيسي</a:t>
            </a:r>
            <a:endParaRPr lang="en-US"/>
          </a:p>
        </p:txBody>
      </p:sp>
      <p:sp>
        <p:nvSpPr>
          <p:cNvPr id="3" name="عنصر نائب للمحتوى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نص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تحرير أنماط النص الرئيسي</a:t>
            </a:r>
          </a:p>
        </p:txBody>
      </p:sp>
      <p:sp>
        <p:nvSpPr>
          <p:cNvPr id="5" name="عنصر نائب للتاريخ 4"/>
          <p:cNvSpPr>
            <a:spLocks noGrp="1"/>
          </p:cNvSpPr>
          <p:nvPr>
            <p:ph type="dt" sz="half" idx="10"/>
          </p:nvPr>
        </p:nvSpPr>
        <p:spPr/>
        <p:txBody>
          <a:bodyPr/>
          <a:lstStyle/>
          <a:p>
            <a:fld id="{FF098F8C-6D94-42A1-800A-05066681A4D1}" type="datetimeFigureOut">
              <a:rPr lang="en-US" smtClean="0"/>
              <a:t>11/16/2025</a:t>
            </a:fld>
            <a:endParaRPr lang="en-US"/>
          </a:p>
        </p:txBody>
      </p:sp>
      <p:sp>
        <p:nvSpPr>
          <p:cNvPr id="6" name="عنصر نائب للتذييل 5"/>
          <p:cNvSpPr>
            <a:spLocks noGrp="1"/>
          </p:cNvSpPr>
          <p:nvPr>
            <p:ph type="ftr" sz="quarter" idx="11"/>
          </p:nvPr>
        </p:nvSpPr>
        <p:spPr/>
        <p:txBody>
          <a:bodyPr/>
          <a:lstStyle/>
          <a:p>
            <a:endParaRPr lang="en-US"/>
          </a:p>
        </p:txBody>
      </p:sp>
      <p:sp>
        <p:nvSpPr>
          <p:cNvPr id="7" name="عنصر نائب لرقم الشريحة 6"/>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3398236412"/>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839788" y="457200"/>
            <a:ext cx="3932237" cy="1600200"/>
          </a:xfrm>
        </p:spPr>
        <p:txBody>
          <a:bodyPr anchor="b"/>
          <a:lstStyle>
            <a:lvl1pPr>
              <a:defRPr sz="3200"/>
            </a:lvl1pPr>
          </a:lstStyle>
          <a:p>
            <a:r>
              <a:rPr lang="ar-SA" smtClean="0"/>
              <a:t>انقر لتحرير نمط العنوان الرئيسي</a:t>
            </a:r>
            <a:endParaRPr lang="en-US"/>
          </a:p>
        </p:txBody>
      </p:sp>
      <p:sp>
        <p:nvSpPr>
          <p:cNvPr id="3" name="عنصر نائب للصورة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عنصر نائب للنص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smtClean="0"/>
              <a:t>تحرير أنماط النص الرئيسي</a:t>
            </a:r>
          </a:p>
        </p:txBody>
      </p:sp>
      <p:sp>
        <p:nvSpPr>
          <p:cNvPr id="5" name="عنصر نائب للتاريخ 4"/>
          <p:cNvSpPr>
            <a:spLocks noGrp="1"/>
          </p:cNvSpPr>
          <p:nvPr>
            <p:ph type="dt" sz="half" idx="10"/>
          </p:nvPr>
        </p:nvSpPr>
        <p:spPr/>
        <p:txBody>
          <a:bodyPr/>
          <a:lstStyle/>
          <a:p>
            <a:fld id="{FF098F8C-6D94-42A1-800A-05066681A4D1}" type="datetimeFigureOut">
              <a:rPr lang="en-US" smtClean="0"/>
              <a:t>11/16/2025</a:t>
            </a:fld>
            <a:endParaRPr lang="en-US"/>
          </a:p>
        </p:txBody>
      </p:sp>
      <p:sp>
        <p:nvSpPr>
          <p:cNvPr id="6" name="عنصر نائب للتذييل 5"/>
          <p:cNvSpPr>
            <a:spLocks noGrp="1"/>
          </p:cNvSpPr>
          <p:nvPr>
            <p:ph type="ftr" sz="quarter" idx="11"/>
          </p:nvPr>
        </p:nvSpPr>
        <p:spPr/>
        <p:txBody>
          <a:bodyPr/>
          <a:lstStyle/>
          <a:p>
            <a:endParaRPr lang="en-US"/>
          </a:p>
        </p:txBody>
      </p:sp>
      <p:sp>
        <p:nvSpPr>
          <p:cNvPr id="7" name="عنصر نائب لرقم الشريحة 6"/>
          <p:cNvSpPr>
            <a:spLocks noGrp="1"/>
          </p:cNvSpPr>
          <p:nvPr>
            <p:ph type="sldNum" sz="quarter" idx="12"/>
          </p:nvPr>
        </p:nvSpPr>
        <p:spPr/>
        <p:txBody>
          <a:bodyPr/>
          <a:lstStyle/>
          <a:p>
            <a:fld id="{CE8A2CF9-0C8E-4436-9E12-89891C008BB4}" type="slidenum">
              <a:rPr lang="en-US" smtClean="0"/>
              <a:t>‹#›</a:t>
            </a:fld>
            <a:endParaRPr lang="en-US"/>
          </a:p>
        </p:txBody>
      </p:sp>
    </p:spTree>
    <p:extLst>
      <p:ext uri="{BB962C8B-B14F-4D97-AF65-F5344CB8AC3E}">
        <p14:creationId xmlns:p14="http://schemas.microsoft.com/office/powerpoint/2010/main" val="1957477881"/>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mera.wav"/>
          </p:stSnd>
        </p:sndAc>
      </p:transition>
    </mc:Choice>
    <mc:Fallback xmlns="">
      <p:transition spd="slow">
        <p:sndAc>
          <p:stSnd>
            <p:snd r:embed="rId3" name="camera.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audio" Target="../media/audio1.wav"/><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smtClean="0"/>
              <a:t>انقر لتحرير نمط العنوان الرئيسي</a:t>
            </a:r>
            <a:endParaRPr lang="en-US"/>
          </a:p>
        </p:txBody>
      </p:sp>
      <p:sp>
        <p:nvSpPr>
          <p:cNvPr id="3" name="عنصر نائب للنص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smtClean="0"/>
              <a:t>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تاريخ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F098F8C-6D94-42A1-800A-05066681A4D1}" type="datetimeFigureOut">
              <a:rPr lang="en-US" smtClean="0"/>
              <a:t>11/16/2025</a:t>
            </a:fld>
            <a:endParaRPr lang="en-US"/>
          </a:p>
        </p:txBody>
      </p:sp>
      <p:sp>
        <p:nvSpPr>
          <p:cNvPr id="5" name="عنصر نائب للتذييل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عنصر نائب لرقم الشريحة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E8A2CF9-0C8E-4436-9E12-89891C008BB4}" type="slidenum">
              <a:rPr lang="en-US" smtClean="0"/>
              <a:t>‹#›</a:t>
            </a:fld>
            <a:endParaRPr lang="en-US"/>
          </a:p>
        </p:txBody>
      </p:sp>
    </p:spTree>
    <p:extLst>
      <p:ext uri="{BB962C8B-B14F-4D97-AF65-F5344CB8AC3E}">
        <p14:creationId xmlns:p14="http://schemas.microsoft.com/office/powerpoint/2010/main" val="434800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sndAc>
          <p:stSnd>
            <p:snd r:embed="rId13" name="camera.wav"/>
          </p:stSnd>
        </p:sndAc>
      </p:transition>
    </mc:Choice>
    <mc:Fallback xmlns="">
      <p:transition spd="slow">
        <p:sndAc>
          <p:stSnd>
            <p:snd r:embed="rId14" name="camera.wav"/>
          </p:stSnd>
        </p:sndAc>
      </p:transition>
    </mc:Fallback>
  </mc:AlternateConten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449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p:sndAc>
          <p:stSnd>
            <p:snd r:embed="rId13" name="camera.wav"/>
          </p:stSnd>
        </p:sndAc>
      </p:transition>
    </mc:Choice>
    <mc:Fallback xmlns="">
      <p:transition spd="slow">
        <p:sndAc>
          <p:stSnd>
            <p:snd r:embed="rId14" name="camera.wav"/>
          </p:stSnd>
        </p:sndAc>
      </p:transition>
    </mc:Fallback>
  </mc:AlternateConten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sv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الصورة 4" descr="مصباح إضاءة">
            <a:extLst>
              <a:ext uri="{FF2B5EF4-FFF2-40B4-BE49-F238E27FC236}">
                <a16:creationId xmlns:a16="http://schemas.microsoft.com/office/drawing/2014/main" id="{AC06F95D-BA5D-4DEE-93EF-3FE3173D13F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flipH="1">
            <a:off x="3611" y="10"/>
            <a:ext cx="12188389" cy="6857990"/>
          </a:xfrm>
          <a:prstGeom prst="rect">
            <a:avLst/>
          </a:prstGeom>
        </p:spPr>
      </p:pic>
      <p:sp>
        <p:nvSpPr>
          <p:cNvPr id="8" name="عنوان 1"/>
          <p:cNvSpPr>
            <a:spLocks noGrp="1"/>
          </p:cNvSpPr>
          <p:nvPr>
            <p:ph type="ctrTitle"/>
          </p:nvPr>
        </p:nvSpPr>
        <p:spPr>
          <a:xfrm>
            <a:off x="4056433" y="1721795"/>
            <a:ext cx="6877455" cy="1467155"/>
          </a:xfrm>
        </p:spPr>
        <p:txBody>
          <a:bodyPr>
            <a:noAutofit/>
          </a:bodyPr>
          <a:lstStyle/>
          <a:p>
            <a:pPr lvl="0">
              <a:lnSpc>
                <a:spcPts val="5850"/>
              </a:lnSpc>
              <a:spcBef>
                <a:spcPts val="0"/>
              </a:spcBef>
              <a:defRPr/>
            </a:pPr>
            <a:r>
              <a:rPr lang="ar-SA" sz="4000" b="1" cap="all" dirty="0">
                <a:latin typeface="Tahoma" panose="020B0604030504040204" pitchFamily="34" charset="0"/>
                <a:ea typeface="Tahoma" panose="020B0604030504040204" pitchFamily="34" charset="0"/>
                <a:cs typeface="AGA Battouta Regular" pitchFamily="2" charset="-78"/>
              </a:rPr>
              <a:t>توثيق مشروع</a:t>
            </a:r>
            <a:r>
              <a:rPr lang="en-US" sz="4000" b="1" cap="all" dirty="0" err="1">
                <a:latin typeface="Tahoma" panose="020B0604030504040204" pitchFamily="34" charset="0"/>
                <a:ea typeface="Tahoma" panose="020B0604030504040204" pitchFamily="34" charset="0"/>
                <a:cs typeface="AGA Battouta Regular" pitchFamily="2" charset="-78"/>
              </a:rPr>
              <a:t>FemFive</a:t>
            </a:r>
            <a:r>
              <a:rPr lang="en-US" sz="4000" b="1" cap="all" dirty="0">
                <a:latin typeface="Tahoma" panose="020B0604030504040204" pitchFamily="34" charset="0"/>
                <a:ea typeface="Tahoma" panose="020B0604030504040204" pitchFamily="34" charset="0"/>
                <a:cs typeface="AGA Battouta Regular" pitchFamily="2" charset="-78"/>
              </a:rPr>
              <a:t>" </a:t>
            </a:r>
            <a:r>
              <a:rPr lang="ar-EG" sz="3600" b="1" cap="all" dirty="0">
                <a:latin typeface="Tahoma" panose="020B0604030504040204" pitchFamily="34" charset="0"/>
                <a:ea typeface="Tahoma" panose="020B0604030504040204" pitchFamily="34" charset="0"/>
                <a:cs typeface="AGA Battouta Regular" pitchFamily="2" charset="-78"/>
              </a:rPr>
              <a:t>" </a:t>
            </a:r>
            <a:r>
              <a:rPr lang="ar-SA" sz="3600" b="1" cap="all" dirty="0">
                <a:latin typeface="Tahoma" panose="020B0604030504040204" pitchFamily="34" charset="0"/>
                <a:ea typeface="Tahoma" panose="020B0604030504040204" pitchFamily="34" charset="0"/>
                <a:cs typeface="AGA Battouta Regular" pitchFamily="2" charset="-78"/>
              </a:rPr>
              <a:t>لتطوير </a:t>
            </a:r>
            <a:r>
              <a:rPr lang="ar-SA" sz="4000" b="1" cap="all" dirty="0">
                <a:latin typeface="Tahoma" panose="020B0604030504040204" pitchFamily="34" charset="0"/>
                <a:ea typeface="Tahoma" panose="020B0604030504040204" pitchFamily="34" charset="0"/>
                <a:cs typeface="AGA Battouta Regular" pitchFamily="2" charset="-78"/>
              </a:rPr>
              <a:t>وتدريب</a:t>
            </a:r>
            <a:r>
              <a:rPr lang="ar-SA" sz="3600" b="1" cap="all" dirty="0">
                <a:latin typeface="Tahoma" panose="020B0604030504040204" pitchFamily="34" charset="0"/>
                <a:ea typeface="Tahoma" panose="020B0604030504040204" pitchFamily="34" charset="0"/>
                <a:cs typeface="AGA Battouta Regular" pitchFamily="2" charset="-78"/>
              </a:rPr>
              <a:t> المهارات</a:t>
            </a:r>
            <a:endParaRPr lang="en-US" sz="4400" b="1" dirty="0">
              <a:latin typeface="Times New Roman" panose="02020603050405020304" pitchFamily="18" charset="0"/>
              <a:ea typeface="+mn-ea"/>
              <a:cs typeface="MCS Gulf S_U normal." pitchFamily="2" charset="-78"/>
            </a:endParaRPr>
          </a:p>
        </p:txBody>
      </p:sp>
      <p:sp>
        <p:nvSpPr>
          <p:cNvPr id="10" name="عنوان فرعي 2"/>
          <p:cNvSpPr>
            <a:spLocks noGrp="1"/>
          </p:cNvSpPr>
          <p:nvPr>
            <p:ph type="subTitle" idx="1"/>
          </p:nvPr>
        </p:nvSpPr>
        <p:spPr>
          <a:xfrm>
            <a:off x="3735421" y="4187437"/>
            <a:ext cx="7704307" cy="1464334"/>
          </a:xfrm>
        </p:spPr>
        <p:txBody>
          <a:bodyPr>
            <a:normAutofit fontScale="77500" lnSpcReduction="20000"/>
          </a:bodyPr>
          <a:lstStyle/>
          <a:p>
            <a:pPr lvl="0">
              <a:lnSpc>
                <a:spcPct val="120000"/>
              </a:lnSpc>
              <a:buSzPct val="125000"/>
            </a:pPr>
            <a:r>
              <a:rPr lang="en-US" sz="5200" b="1" cap="all" dirty="0">
                <a:solidFill>
                  <a:srgbClr val="A262D0">
                    <a:lumMod val="75000"/>
                  </a:srgb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Training &amp; Development in ERP / HCM </a:t>
            </a:r>
            <a:endParaRPr lang="ar-SA" sz="5200" b="1" cap="all" dirty="0">
              <a:solidFill>
                <a:srgbClr val="A262D0">
                  <a:lumMod val="75000"/>
                </a:srgb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lvl="0">
              <a:lnSpc>
                <a:spcPts val="2850"/>
              </a:lnSpc>
              <a:spcBef>
                <a:spcPts val="0"/>
              </a:spcBef>
            </a:pPr>
            <a:endParaRPr lang="en-US" sz="2800" dirty="0">
              <a:solidFill>
                <a:prstClr val="black"/>
              </a:solidFill>
              <a:latin typeface="Times New Roman" panose="02020603050405020304" pitchFamily="18" charset="0"/>
              <a:cs typeface="MCS Gulf S_U normal." pitchFamily="2" charset="-78"/>
            </a:endParaRPr>
          </a:p>
        </p:txBody>
      </p:sp>
    </p:spTree>
    <p:extLst>
      <p:ext uri="{BB962C8B-B14F-4D97-AF65-F5344CB8AC3E}">
        <p14:creationId xmlns:p14="http://schemas.microsoft.com/office/powerpoint/2010/main" val="2986034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108857" y="0"/>
            <a:ext cx="12083143" cy="676002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US" dirty="0"/>
          </a:p>
        </p:txBody>
      </p:sp>
      <p:pic>
        <p:nvPicPr>
          <p:cNvPr id="3" name="صورة 2"/>
          <p:cNvPicPr>
            <a:picLocks noChangeAspect="1"/>
          </p:cNvPicPr>
          <p:nvPr/>
        </p:nvPicPr>
        <p:blipFill>
          <a:blip r:embed="rId3"/>
          <a:stretch>
            <a:fillRect/>
          </a:stretch>
        </p:blipFill>
        <p:spPr>
          <a:xfrm>
            <a:off x="108857" y="85738"/>
            <a:ext cx="1072989" cy="938865"/>
          </a:xfrm>
          <a:prstGeom prst="rect">
            <a:avLst/>
          </a:prstGeom>
        </p:spPr>
      </p:pic>
    </p:spTree>
    <p:extLst>
      <p:ext uri="{BB962C8B-B14F-4D97-AF65-F5344CB8AC3E}">
        <p14:creationId xmlns:p14="http://schemas.microsoft.com/office/powerpoint/2010/main" val="3884470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130629" y="228600"/>
            <a:ext cx="11985171" cy="66294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US" dirty="0"/>
          </a:p>
        </p:txBody>
      </p:sp>
      <p:pic>
        <p:nvPicPr>
          <p:cNvPr id="3" name="صورة 2"/>
          <p:cNvPicPr>
            <a:picLocks noChangeAspect="1"/>
          </p:cNvPicPr>
          <p:nvPr/>
        </p:nvPicPr>
        <p:blipFill>
          <a:blip r:embed="rId3"/>
          <a:stretch>
            <a:fillRect/>
          </a:stretch>
        </p:blipFill>
        <p:spPr>
          <a:xfrm>
            <a:off x="130629" y="48986"/>
            <a:ext cx="1072989" cy="938865"/>
          </a:xfrm>
          <a:prstGeom prst="rect">
            <a:avLst/>
          </a:prstGeom>
        </p:spPr>
      </p:pic>
    </p:spTree>
    <p:extLst>
      <p:ext uri="{BB962C8B-B14F-4D97-AF65-F5344CB8AC3E}">
        <p14:creationId xmlns:p14="http://schemas.microsoft.com/office/powerpoint/2010/main" val="322943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217714" y="250371"/>
            <a:ext cx="11865428" cy="650965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US" dirty="0"/>
          </a:p>
        </p:txBody>
      </p:sp>
      <p:pic>
        <p:nvPicPr>
          <p:cNvPr id="4" name="صورة 3"/>
          <p:cNvPicPr>
            <a:picLocks noChangeAspect="1"/>
          </p:cNvPicPr>
          <p:nvPr/>
        </p:nvPicPr>
        <p:blipFill>
          <a:blip r:embed="rId3"/>
          <a:stretch>
            <a:fillRect/>
          </a:stretch>
        </p:blipFill>
        <p:spPr>
          <a:xfrm>
            <a:off x="217714" y="250371"/>
            <a:ext cx="1068244" cy="936294"/>
          </a:xfrm>
          <a:prstGeom prst="rect">
            <a:avLst/>
          </a:prstGeom>
        </p:spPr>
      </p:pic>
    </p:spTree>
    <p:extLst>
      <p:ext uri="{BB962C8B-B14F-4D97-AF65-F5344CB8AC3E}">
        <p14:creationId xmlns:p14="http://schemas.microsoft.com/office/powerpoint/2010/main" val="458681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0" y="0"/>
            <a:ext cx="121158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US" dirty="0"/>
          </a:p>
        </p:txBody>
      </p:sp>
      <p:pic>
        <p:nvPicPr>
          <p:cNvPr id="3" name="صورة 2"/>
          <p:cNvPicPr>
            <a:picLocks noChangeAspect="1"/>
          </p:cNvPicPr>
          <p:nvPr/>
        </p:nvPicPr>
        <p:blipFill>
          <a:blip r:embed="rId3"/>
          <a:stretch>
            <a:fillRect/>
          </a:stretch>
        </p:blipFill>
        <p:spPr>
          <a:xfrm>
            <a:off x="70756" y="140167"/>
            <a:ext cx="1072989" cy="938865"/>
          </a:xfrm>
          <a:prstGeom prst="rect">
            <a:avLst/>
          </a:prstGeom>
        </p:spPr>
      </p:pic>
    </p:spTree>
    <p:extLst>
      <p:ext uri="{BB962C8B-B14F-4D97-AF65-F5344CB8AC3E}">
        <p14:creationId xmlns:p14="http://schemas.microsoft.com/office/powerpoint/2010/main" val="3675135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0" y="1"/>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US" dirty="0"/>
          </a:p>
        </p:txBody>
      </p:sp>
      <p:pic>
        <p:nvPicPr>
          <p:cNvPr id="3" name="صورة 2"/>
          <p:cNvPicPr>
            <a:picLocks noChangeAspect="1"/>
          </p:cNvPicPr>
          <p:nvPr/>
        </p:nvPicPr>
        <p:blipFill>
          <a:blip r:embed="rId3"/>
          <a:stretch>
            <a:fillRect/>
          </a:stretch>
        </p:blipFill>
        <p:spPr>
          <a:xfrm>
            <a:off x="0" y="96625"/>
            <a:ext cx="1072989" cy="938865"/>
          </a:xfrm>
          <a:prstGeom prst="rect">
            <a:avLst/>
          </a:prstGeom>
        </p:spPr>
      </p:pic>
    </p:spTree>
    <p:extLst>
      <p:ext uri="{BB962C8B-B14F-4D97-AF65-F5344CB8AC3E}">
        <p14:creationId xmlns:p14="http://schemas.microsoft.com/office/powerpoint/2010/main" val="1767965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972400"/>
            <a:ext cx="6297018" cy="1240433"/>
          </a:xfrm>
          <a:prstGeom prst="rect">
            <a:avLst/>
          </a:prstGeom>
          <a:noFill/>
          <a:ln/>
        </p:spPr>
        <p:txBody>
          <a:bodyPr wrap="square" lIns="0" tIns="0" rIns="0" bIns="0" rtlCol="0" anchor="t"/>
          <a:lstStyle/>
          <a:p>
            <a:pPr algn="ctr" defTabSz="761970">
              <a:lnSpc>
                <a:spcPts val="4875"/>
              </a:lnSpc>
            </a:pPr>
            <a:r>
              <a:rPr lang="ar-EG" sz="4800" b="1" kern="0" dirty="0" smtClean="0">
                <a:solidFill>
                  <a:srgbClr val="FF0000"/>
                </a:solidFill>
                <a:latin typeface="Petrona Bold" pitchFamily="34" charset="0"/>
                <a:ea typeface="Petrona Bold" pitchFamily="34" charset="-122"/>
                <a:cs typeface="ÑÞÚÉBoutros Rokaa" pitchFamily="2" charset="-78"/>
              </a:rPr>
              <a:t>3- </a:t>
            </a:r>
            <a:r>
              <a:rPr lang="en-US" sz="4800" b="1" kern="0" dirty="0" err="1" smtClean="0">
                <a:solidFill>
                  <a:srgbClr val="FF0000"/>
                </a:solidFill>
                <a:latin typeface="Petrona Bold" pitchFamily="34" charset="0"/>
                <a:ea typeface="Petrona Bold" pitchFamily="34" charset="-122"/>
                <a:cs typeface="ÑÞÚÉBoutros Rokaa" pitchFamily="2" charset="-78"/>
              </a:rPr>
              <a:t>الخطة</a:t>
            </a:r>
            <a:r>
              <a:rPr lang="en-US" sz="4800" b="1" kern="0" dirty="0" smtClean="0">
                <a:solidFill>
                  <a:srgbClr val="FF0000"/>
                </a:solidFill>
                <a:latin typeface="Petrona Bold" pitchFamily="34" charset="0"/>
                <a:ea typeface="Petrona Bold" pitchFamily="34" charset="-122"/>
                <a:cs typeface="ÑÞÚÉBoutros Rokaa" pitchFamily="2" charset="-78"/>
              </a:rPr>
              <a:t> </a:t>
            </a:r>
            <a:r>
              <a:rPr lang="en-US" sz="4800" b="1" kern="0" dirty="0">
                <a:solidFill>
                  <a:srgbClr val="FF0000"/>
                </a:solidFill>
                <a:latin typeface="Petrona Bold" pitchFamily="34" charset="0"/>
                <a:ea typeface="Petrona Bold" pitchFamily="34" charset="-122"/>
                <a:cs typeface="ÑÞÚÉBoutros Rokaa" pitchFamily="2" charset="-78"/>
              </a:rPr>
              <a:t>الزمنية لتنفيذ مشروع "إدارة برامج تطوير المهارات</a:t>
            </a:r>
            <a:r>
              <a:rPr lang="en-US" sz="3875" b="1" dirty="0">
                <a:solidFill>
                  <a:srgbClr val="FF0000"/>
                </a:solidFill>
                <a:latin typeface="Petrona Bold" pitchFamily="34" charset="0"/>
                <a:ea typeface="Petrona Bold" pitchFamily="34" charset="-122"/>
                <a:cs typeface="Petrona Bold" pitchFamily="34" charset="-120"/>
              </a:rPr>
              <a:t>"</a:t>
            </a:r>
            <a:endParaRPr lang="en-US" sz="3875" dirty="0">
              <a:solidFill>
                <a:srgbClr val="FF0000"/>
              </a:solidFill>
              <a:latin typeface="Calibri" panose="020F0502020204030204"/>
            </a:endParaRPr>
          </a:p>
        </p:txBody>
      </p:sp>
      <p:sp>
        <p:nvSpPr>
          <p:cNvPr id="4" name="Text 1"/>
          <p:cNvSpPr/>
          <p:nvPr/>
        </p:nvSpPr>
        <p:spPr>
          <a:xfrm>
            <a:off x="661492" y="2975371"/>
            <a:ext cx="6297018" cy="907257"/>
          </a:xfrm>
          <a:prstGeom prst="rect">
            <a:avLst/>
          </a:prstGeom>
          <a:noFill/>
          <a:ln/>
        </p:spPr>
        <p:txBody>
          <a:bodyPr wrap="square" lIns="0" tIns="0" rIns="0" bIns="0" rtlCol="0" anchor="t"/>
          <a:lstStyle/>
          <a:p>
            <a:pPr algn="ctr" defTabSz="761970">
              <a:lnSpc>
                <a:spcPct val="150000"/>
              </a:lnSpc>
            </a:pPr>
            <a:r>
              <a:rPr lang="en-US" sz="2800" b="1" dirty="0">
                <a:solidFill>
                  <a:srgbClr val="272525"/>
                </a:solidFill>
                <a:ea typeface="Inter" pitchFamily="34" charset="-122"/>
                <a:cs typeface="Inter" pitchFamily="34" charset="-120"/>
              </a:rPr>
              <a:t>تمتد الخطة الإجمالية لـ </a:t>
            </a:r>
            <a:r>
              <a:rPr lang="en-US" sz="2800" b="1" dirty="0">
                <a:solidFill>
                  <a:srgbClr val="007EBD"/>
                </a:solidFill>
                <a:ea typeface="Inter" pitchFamily="34" charset="-122"/>
                <a:cs typeface="Inter" pitchFamily="34" charset="-120"/>
              </a:rPr>
              <a:t>10 أسابيع</a:t>
            </a:r>
            <a:r>
              <a:rPr lang="en-US" sz="2800" b="1" dirty="0">
                <a:solidFill>
                  <a:srgbClr val="272525"/>
                </a:solidFill>
                <a:ea typeface="Inter" pitchFamily="34" charset="-122"/>
                <a:cs typeface="Inter" pitchFamily="34" charset="-120"/>
              </a:rPr>
              <a:t>، وتهدف إلى إنشاء هيكل أساسي للتدريب السنوي والربع سنوي. ينصب التركيز بشكل خاص على برنامج "إدارة المخزون وفق نظام ERP" كمشروع نموذجي.</a:t>
            </a:r>
            <a:endParaRPr lang="en-US" sz="2800" b="1" dirty="0">
              <a:solidFill>
                <a:prstClr val="black"/>
              </a:solidFill>
            </a:endParaRPr>
          </a:p>
        </p:txBody>
      </p:sp>
      <p:pic>
        <p:nvPicPr>
          <p:cNvPr id="5" name="صورة 4"/>
          <p:cNvPicPr>
            <a:picLocks noChangeAspect="1"/>
          </p:cNvPicPr>
          <p:nvPr/>
        </p:nvPicPr>
        <p:blipFill>
          <a:blip r:embed="rId3"/>
          <a:stretch>
            <a:fillRect/>
          </a:stretch>
        </p:blipFill>
        <p:spPr>
          <a:xfrm>
            <a:off x="7315200" y="0"/>
            <a:ext cx="4876800" cy="6858000"/>
          </a:xfrm>
          <a:prstGeom prst="rect">
            <a:avLst/>
          </a:prstGeom>
        </p:spPr>
      </p:pic>
      <p:pic>
        <p:nvPicPr>
          <p:cNvPr id="7" name="صورة 6"/>
          <p:cNvPicPr>
            <a:picLocks noChangeAspect="1"/>
          </p:cNvPicPr>
          <p:nvPr/>
        </p:nvPicPr>
        <p:blipFill>
          <a:blip r:embed="rId4"/>
          <a:stretch>
            <a:fillRect/>
          </a:stretch>
        </p:blipFill>
        <p:spPr>
          <a:xfrm>
            <a:off x="-63995" y="-106921"/>
            <a:ext cx="1450974" cy="1396105"/>
          </a:xfrm>
          <a:prstGeom prst="rect">
            <a:avLst/>
          </a:prstGeom>
        </p:spPr>
      </p:pic>
    </p:spTree>
    <p:extLst>
      <p:ext uri="{BB962C8B-B14F-4D97-AF65-F5344CB8AC3E}">
        <p14:creationId xmlns:p14="http://schemas.microsoft.com/office/powerpoint/2010/main" val="128972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10036" y="-37760"/>
            <a:ext cx="3630934" cy="6858000"/>
          </a:xfrm>
          <a:prstGeom prst="rect">
            <a:avLst/>
          </a:prstGeom>
        </p:spPr>
      </p:pic>
      <p:sp>
        <p:nvSpPr>
          <p:cNvPr id="3" name="Text 0"/>
          <p:cNvSpPr/>
          <p:nvPr/>
        </p:nvSpPr>
        <p:spPr>
          <a:xfrm>
            <a:off x="2608177" y="320377"/>
            <a:ext cx="3339817" cy="682242"/>
          </a:xfrm>
          <a:prstGeom prst="rect">
            <a:avLst/>
          </a:prstGeom>
          <a:noFill/>
          <a:ln/>
        </p:spPr>
        <p:txBody>
          <a:bodyPr wrap="square" lIns="0" tIns="0" rIns="0" bIns="0" rtlCol="0" anchor="t"/>
          <a:lstStyle/>
          <a:p>
            <a:pPr algn="ctr" defTabSz="761970">
              <a:lnSpc>
                <a:spcPts val="4875"/>
              </a:lnSpc>
            </a:pPr>
            <a:r>
              <a:rPr lang="en-US" sz="6000" b="1" dirty="0" err="1"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المرحلة</a:t>
            </a:r>
            <a:r>
              <a:rPr lang="en-US" sz="6000" b="1" dirty="0"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 </a:t>
            </a:r>
            <a:r>
              <a:rPr lang="ar-EG" sz="6000" b="1" dirty="0"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الأولي</a:t>
            </a:r>
            <a:r>
              <a:rPr lang="en-US" sz="6000" b="1" dirty="0"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 </a:t>
            </a:r>
            <a:endParaRPr lang="ar-EG" sz="6000" b="1" dirty="0"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endParaRPr>
          </a:p>
        </p:txBody>
      </p:sp>
      <p:pic>
        <p:nvPicPr>
          <p:cNvPr id="4" name="Image 1" descr="preencoded.png"/>
          <p:cNvPicPr>
            <a:picLocks noChangeAspect="1"/>
          </p:cNvPicPr>
          <p:nvPr/>
        </p:nvPicPr>
        <p:blipFill>
          <a:blip r:embed="rId4"/>
          <a:stretch>
            <a:fillRect/>
          </a:stretch>
        </p:blipFill>
        <p:spPr>
          <a:xfrm>
            <a:off x="-178750" y="-37760"/>
            <a:ext cx="1452379" cy="1398517"/>
          </a:xfrm>
          <a:prstGeom prst="rect">
            <a:avLst/>
          </a:prstGeom>
        </p:spPr>
      </p:pic>
      <p:sp>
        <p:nvSpPr>
          <p:cNvPr id="5" name="Text 1"/>
          <p:cNvSpPr/>
          <p:nvPr/>
        </p:nvSpPr>
        <p:spPr>
          <a:xfrm>
            <a:off x="6379029" y="2020596"/>
            <a:ext cx="2024742" cy="412097"/>
          </a:xfrm>
          <a:prstGeom prst="rect">
            <a:avLst/>
          </a:prstGeom>
          <a:noFill/>
          <a:ln/>
        </p:spPr>
        <p:txBody>
          <a:bodyPr wrap="square" lIns="0" tIns="0" rIns="0" bIns="0" rtlCol="0" anchor="t"/>
          <a:lstStyle/>
          <a:p>
            <a:pPr defTabSz="761970">
              <a:lnSpc>
                <a:spcPts val="3875"/>
              </a:lnSpc>
            </a:pPr>
            <a:r>
              <a:rPr lang="en-US" sz="3125" b="1" dirty="0" err="1" smtClean="0">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الأسبوع</a:t>
            </a:r>
            <a:r>
              <a:rPr lang="en-US" sz="3125" b="1" dirty="0" smtClean="0">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 (2-1)</a:t>
            </a:r>
            <a:endParaRPr lang="en-US" sz="3125" dirty="0">
              <a:solidFill>
                <a:srgbClr val="FFC000"/>
              </a:solidFill>
              <a:effectLst>
                <a:outerShdw blurRad="38100" dist="38100" dir="2700000" algn="tl">
                  <a:srgbClr val="000000">
                    <a:alpha val="43137"/>
                  </a:srgbClr>
                </a:outerShdw>
              </a:effectLst>
              <a:latin typeface="Calibri" panose="020F0502020204030204"/>
            </a:endParaRPr>
          </a:p>
        </p:txBody>
      </p:sp>
      <p:sp>
        <p:nvSpPr>
          <p:cNvPr id="6" name="Text 2"/>
          <p:cNvSpPr/>
          <p:nvPr/>
        </p:nvSpPr>
        <p:spPr>
          <a:xfrm>
            <a:off x="2481943" y="2686822"/>
            <a:ext cx="5621174" cy="1003356"/>
          </a:xfrm>
          <a:prstGeom prst="rect">
            <a:avLst/>
          </a:prstGeom>
          <a:noFill/>
          <a:ln/>
        </p:spPr>
        <p:txBody>
          <a:bodyPr wrap="square" lIns="0" tIns="0" rIns="0" bIns="0" rtlCol="0" anchor="t"/>
          <a:lstStyle/>
          <a:p>
            <a:pPr indent="-285739" defTabSz="761970">
              <a:buSzPct val="100000"/>
              <a:buFontTx/>
              <a:buChar char="•"/>
            </a:pPr>
            <a:r>
              <a:rPr lang="en-US" sz="2400" b="1" dirty="0">
                <a:solidFill>
                  <a:srgbClr val="272525"/>
                </a:solidFill>
                <a:latin typeface="Petrona Bold" pitchFamily="34" charset="0"/>
                <a:ea typeface="Petrona Bold" pitchFamily="34" charset="-122"/>
                <a:cs typeface="AdvertisingExtraBold" pitchFamily="2" charset="-78"/>
              </a:rPr>
              <a:t>تحديد الأهداف: </a:t>
            </a:r>
            <a:endParaRPr lang="ar-EG" sz="2400" b="1" dirty="0">
              <a:solidFill>
                <a:srgbClr val="272525"/>
              </a:solidFill>
              <a:latin typeface="Petrona Bold" pitchFamily="34" charset="0"/>
              <a:ea typeface="Petrona Bold" pitchFamily="34" charset="-122"/>
              <a:cs typeface="AdvertisingExtraBold" pitchFamily="2" charset="-78"/>
            </a:endParaRPr>
          </a:p>
          <a:p>
            <a:pPr defTabSz="761970">
              <a:buSzPct val="100000"/>
            </a:pPr>
            <a:r>
              <a:rPr lang="en-US" sz="2400" b="1" dirty="0" err="1">
                <a:solidFill>
                  <a:srgbClr val="272525"/>
                </a:solidFill>
                <a:ea typeface="Inter" pitchFamily="34" charset="-122"/>
                <a:cs typeface="Inter" pitchFamily="34" charset="-120"/>
              </a:rPr>
              <a:t>وضع</a:t>
            </a:r>
            <a:r>
              <a:rPr lang="en-US" sz="2400" b="1" dirty="0">
                <a:solidFill>
                  <a:srgbClr val="272525"/>
                </a:solidFill>
                <a:ea typeface="Inter" pitchFamily="34" charset="-122"/>
                <a:cs typeface="Inter" pitchFamily="34" charset="-120"/>
              </a:rPr>
              <a:t> أهداف واضحة ومحددة لبرامج تطوير المهارات.</a:t>
            </a:r>
          </a:p>
        </p:txBody>
      </p:sp>
      <p:sp>
        <p:nvSpPr>
          <p:cNvPr id="7" name="Text 3"/>
          <p:cNvSpPr/>
          <p:nvPr/>
        </p:nvSpPr>
        <p:spPr>
          <a:xfrm>
            <a:off x="2677637" y="3607178"/>
            <a:ext cx="5494940" cy="1003356"/>
          </a:xfrm>
          <a:prstGeom prst="rect">
            <a:avLst/>
          </a:prstGeom>
          <a:noFill/>
          <a:ln/>
        </p:spPr>
        <p:txBody>
          <a:bodyPr wrap="square" lIns="0" tIns="0" rIns="0" bIns="0" rtlCol="0" anchor="t"/>
          <a:lstStyle/>
          <a:p>
            <a:pPr indent="-285739" defTabSz="761970">
              <a:buSzPct val="100000"/>
              <a:buFontTx/>
              <a:buChar char="•"/>
            </a:pPr>
            <a:r>
              <a:rPr lang="en-US" sz="2400" b="1" dirty="0" err="1">
                <a:solidFill>
                  <a:srgbClr val="272525"/>
                </a:solidFill>
                <a:latin typeface="Petrona Bold" pitchFamily="34" charset="0"/>
                <a:ea typeface="Petrona Bold" pitchFamily="34" charset="-122"/>
                <a:cs typeface="AdvertisingExtraBold" pitchFamily="2" charset="-78"/>
              </a:rPr>
              <a:t>تحليل</a:t>
            </a:r>
            <a:r>
              <a:rPr lang="en-US" sz="2400" b="1" dirty="0">
                <a:solidFill>
                  <a:srgbClr val="272525"/>
                </a:solidFill>
                <a:latin typeface="Petrona Bold" pitchFamily="34" charset="0"/>
                <a:ea typeface="Petrona Bold" pitchFamily="34" charset="-122"/>
                <a:cs typeface="AdvertisingExtraBold" pitchFamily="2" charset="-78"/>
              </a:rPr>
              <a:t> </a:t>
            </a:r>
            <a:r>
              <a:rPr lang="en-US" sz="2400" b="1" dirty="0" err="1">
                <a:solidFill>
                  <a:srgbClr val="272525"/>
                </a:solidFill>
                <a:latin typeface="Petrona Bold" pitchFamily="34" charset="0"/>
                <a:ea typeface="Petrona Bold" pitchFamily="34" charset="-122"/>
                <a:cs typeface="AdvertisingExtraBold" pitchFamily="2" charset="-78"/>
              </a:rPr>
              <a:t>الاحتياجات</a:t>
            </a:r>
            <a:r>
              <a:rPr lang="ar-EG" sz="2400" b="1" dirty="0">
                <a:solidFill>
                  <a:srgbClr val="272525"/>
                </a:solidFill>
                <a:latin typeface="Petrona Bold" pitchFamily="34" charset="0"/>
                <a:ea typeface="Petrona Bold" pitchFamily="34" charset="-122"/>
                <a:cs typeface="AdvertisingExtraBold" pitchFamily="2" charset="-78"/>
              </a:rPr>
              <a:t>:</a:t>
            </a:r>
          </a:p>
          <a:p>
            <a:pPr defTabSz="761970">
              <a:buSzPct val="100000"/>
            </a:pPr>
            <a:r>
              <a:rPr lang="en-US" sz="2400" b="1" dirty="0" err="1">
                <a:solidFill>
                  <a:srgbClr val="272525"/>
                </a:solidFill>
                <a:ea typeface="Inter" pitchFamily="34" charset="-122"/>
                <a:cs typeface="Inter" pitchFamily="34" charset="-120"/>
              </a:rPr>
              <a:t>تقييم</a:t>
            </a:r>
            <a:r>
              <a:rPr lang="en-US" sz="2400" b="1" dirty="0">
                <a:solidFill>
                  <a:srgbClr val="272525"/>
                </a:solidFill>
                <a:ea typeface="Inter" pitchFamily="34" charset="-122"/>
                <a:cs typeface="Inter" pitchFamily="34" charset="-120"/>
              </a:rPr>
              <a:t> الفجوات في المهارات الحالية والمطلوبة.</a:t>
            </a:r>
          </a:p>
        </p:txBody>
      </p:sp>
      <p:sp>
        <p:nvSpPr>
          <p:cNvPr id="8" name="Text 4"/>
          <p:cNvSpPr/>
          <p:nvPr/>
        </p:nvSpPr>
        <p:spPr>
          <a:xfrm>
            <a:off x="1850571" y="4535574"/>
            <a:ext cx="6323792" cy="1003356"/>
          </a:xfrm>
          <a:prstGeom prst="rect">
            <a:avLst/>
          </a:prstGeom>
          <a:noFill/>
          <a:ln/>
        </p:spPr>
        <p:txBody>
          <a:bodyPr wrap="square" lIns="0" tIns="0" rIns="0" bIns="0" rtlCol="0" anchor="t"/>
          <a:lstStyle/>
          <a:p>
            <a:pPr indent="-285739" defTabSz="761970">
              <a:buSzPct val="100000"/>
              <a:buFontTx/>
              <a:buChar char="•"/>
            </a:pPr>
            <a:r>
              <a:rPr lang="en-US" sz="2400" b="1" dirty="0">
                <a:solidFill>
                  <a:srgbClr val="272525"/>
                </a:solidFill>
                <a:latin typeface="Petrona Bold" pitchFamily="34" charset="0"/>
                <a:ea typeface="Petrona Bold" pitchFamily="34" charset="-122"/>
                <a:cs typeface="AdvertisingExtraBold" pitchFamily="2" charset="-78"/>
              </a:rPr>
              <a:t>تحليل أصحاب المصلحة: </a:t>
            </a:r>
            <a:endParaRPr lang="ar-EG" sz="2400" b="1" dirty="0">
              <a:solidFill>
                <a:srgbClr val="272525"/>
              </a:solidFill>
              <a:latin typeface="Petrona Bold" pitchFamily="34" charset="0"/>
              <a:ea typeface="Petrona Bold" pitchFamily="34" charset="-122"/>
              <a:cs typeface="AdvertisingExtraBold" pitchFamily="2" charset="-78"/>
            </a:endParaRPr>
          </a:p>
          <a:p>
            <a:pPr defTabSz="761970">
              <a:buSzPct val="100000"/>
            </a:pPr>
            <a:r>
              <a:rPr lang="en-US" sz="2400" b="1" dirty="0" err="1">
                <a:solidFill>
                  <a:srgbClr val="272525"/>
                </a:solidFill>
                <a:ea typeface="Inter" pitchFamily="34" charset="-122"/>
                <a:cs typeface="Inter" pitchFamily="34" charset="-120"/>
              </a:rPr>
              <a:t>تحديد</a:t>
            </a:r>
            <a:r>
              <a:rPr lang="en-US" sz="2400" b="1" dirty="0">
                <a:solidFill>
                  <a:srgbClr val="272525"/>
                </a:solidFill>
                <a:ea typeface="Inter" pitchFamily="34" charset="-122"/>
                <a:cs typeface="Inter" pitchFamily="34" charset="-120"/>
              </a:rPr>
              <a:t> أصحاب المصلحة الرئيسيين وتوقعاتهم من المشروع</a:t>
            </a:r>
            <a:r>
              <a:rPr lang="en-US" sz="2400" b="1" dirty="0">
                <a:solidFill>
                  <a:srgbClr val="272525"/>
                </a:solidFill>
                <a:latin typeface="Petrona Bold" pitchFamily="34" charset="0"/>
                <a:ea typeface="Petrona Bold" pitchFamily="34" charset="-122"/>
                <a:cs typeface="AdvertisingExtraBold" pitchFamily="2" charset="-78"/>
              </a:rPr>
              <a:t>.</a:t>
            </a:r>
          </a:p>
        </p:txBody>
      </p:sp>
      <p:sp>
        <p:nvSpPr>
          <p:cNvPr id="9" name="Text 5"/>
          <p:cNvSpPr/>
          <p:nvPr/>
        </p:nvSpPr>
        <p:spPr>
          <a:xfrm>
            <a:off x="3091542" y="5538930"/>
            <a:ext cx="5138055" cy="495710"/>
          </a:xfrm>
          <a:prstGeom prst="rect">
            <a:avLst/>
          </a:prstGeom>
          <a:noFill/>
          <a:ln/>
        </p:spPr>
        <p:txBody>
          <a:bodyPr wrap="square" lIns="0" tIns="0" rIns="0" bIns="0" rtlCol="0" anchor="t"/>
          <a:lstStyle/>
          <a:p>
            <a:pPr marL="285739" indent="-285739" defTabSz="761970">
              <a:buSzPct val="100000"/>
              <a:buFontTx/>
              <a:buChar char="•"/>
            </a:pPr>
            <a:r>
              <a:rPr lang="en-US" sz="2400" b="1" dirty="0" err="1">
                <a:solidFill>
                  <a:srgbClr val="272525"/>
                </a:solidFill>
                <a:latin typeface="Petrona Bold" pitchFamily="34" charset="0"/>
                <a:ea typeface="Petrona Bold" pitchFamily="34" charset="-122"/>
                <a:cs typeface="AdvertisingExtraBold" pitchFamily="2" charset="-78"/>
              </a:rPr>
              <a:t>تحديد</a:t>
            </a:r>
            <a:r>
              <a:rPr lang="en-US" sz="2400" b="1" dirty="0">
                <a:solidFill>
                  <a:srgbClr val="272525"/>
                </a:solidFill>
                <a:latin typeface="Petrona Bold" pitchFamily="34" charset="0"/>
                <a:ea typeface="Petrona Bold" pitchFamily="34" charset="-122"/>
                <a:cs typeface="AdvertisingExtraBold" pitchFamily="2" charset="-78"/>
              </a:rPr>
              <a:t> </a:t>
            </a:r>
            <a:r>
              <a:rPr lang="en-US" sz="2400" b="1" dirty="0" err="1">
                <a:solidFill>
                  <a:srgbClr val="272525"/>
                </a:solidFill>
                <a:latin typeface="Petrona Bold" pitchFamily="34" charset="0"/>
                <a:ea typeface="Petrona Bold" pitchFamily="34" charset="-122"/>
                <a:cs typeface="AdvertisingExtraBold" pitchFamily="2" charset="-78"/>
              </a:rPr>
              <a:t>الموارد</a:t>
            </a:r>
            <a:r>
              <a:rPr lang="en-US" sz="2400" b="1" dirty="0">
                <a:solidFill>
                  <a:srgbClr val="272525"/>
                </a:solidFill>
                <a:latin typeface="Petrona Bold" pitchFamily="34" charset="0"/>
                <a:ea typeface="Petrona Bold" pitchFamily="34" charset="-122"/>
                <a:cs typeface="AdvertisingExtraBold" pitchFamily="2" charset="-78"/>
              </a:rPr>
              <a:t>:</a:t>
            </a:r>
            <a:endParaRPr lang="ar-EG" sz="2400" b="1" dirty="0">
              <a:solidFill>
                <a:srgbClr val="272525"/>
              </a:solidFill>
              <a:latin typeface="Petrona Bold" pitchFamily="34" charset="0"/>
              <a:ea typeface="Petrona Bold" pitchFamily="34" charset="-122"/>
              <a:cs typeface="AdvertisingExtraBold" pitchFamily="2" charset="-78"/>
            </a:endParaRPr>
          </a:p>
          <a:p>
            <a:pPr defTabSz="761970">
              <a:buSzPct val="100000"/>
            </a:pPr>
            <a:r>
              <a:rPr lang="en-US" sz="2400" b="1" dirty="0" err="1">
                <a:solidFill>
                  <a:srgbClr val="272525"/>
                </a:solidFill>
                <a:ea typeface="Inter" pitchFamily="34" charset="-122"/>
                <a:cs typeface="Inter" pitchFamily="34" charset="-120"/>
              </a:rPr>
              <a:t>حصر</a:t>
            </a:r>
            <a:r>
              <a:rPr lang="en-US" sz="2400" b="1" dirty="0">
                <a:solidFill>
                  <a:srgbClr val="272525"/>
                </a:solidFill>
                <a:ea typeface="Inter" pitchFamily="34" charset="-122"/>
                <a:cs typeface="Inter" pitchFamily="34" charset="-120"/>
              </a:rPr>
              <a:t> الموارد </a:t>
            </a:r>
            <a:r>
              <a:rPr lang="en-US" sz="2400" b="1" dirty="0" err="1">
                <a:solidFill>
                  <a:srgbClr val="272525"/>
                </a:solidFill>
                <a:ea typeface="Inter" pitchFamily="34" charset="-122"/>
                <a:cs typeface="Inter" pitchFamily="34" charset="-120"/>
              </a:rPr>
              <a:t>المتاحة</a:t>
            </a:r>
            <a:r>
              <a:rPr lang="en-US" sz="2400" b="1" dirty="0">
                <a:solidFill>
                  <a:srgbClr val="272525"/>
                </a:solidFill>
                <a:ea typeface="Inter" pitchFamily="34" charset="-122"/>
                <a:cs typeface="Inter" pitchFamily="34" charset="-120"/>
              </a:rPr>
              <a:t> </a:t>
            </a:r>
            <a:r>
              <a:rPr lang="ar-EG" sz="2400" b="1" dirty="0">
                <a:solidFill>
                  <a:srgbClr val="272525"/>
                </a:solidFill>
                <a:ea typeface="Inter" pitchFamily="34" charset="-122"/>
                <a:cs typeface="Inter" pitchFamily="34" charset="-120"/>
              </a:rPr>
              <a:t>(</a:t>
            </a:r>
            <a:r>
              <a:rPr lang="en-US" sz="2400" b="1" dirty="0" err="1">
                <a:solidFill>
                  <a:srgbClr val="272525"/>
                </a:solidFill>
                <a:ea typeface="Inter" pitchFamily="34" charset="-122"/>
                <a:cs typeface="Inter" pitchFamily="34" charset="-120"/>
              </a:rPr>
              <a:t>بشرية</a:t>
            </a:r>
            <a:r>
              <a:rPr lang="en-US" sz="2400" b="1" dirty="0">
                <a:solidFill>
                  <a:srgbClr val="272525"/>
                </a:solidFill>
                <a:ea typeface="Inter" pitchFamily="34" charset="-122"/>
                <a:cs typeface="Inter" pitchFamily="34" charset="-120"/>
              </a:rPr>
              <a:t>، مالية، </a:t>
            </a:r>
            <a:r>
              <a:rPr lang="en-US" sz="2400" b="1" dirty="0" err="1">
                <a:solidFill>
                  <a:srgbClr val="272525"/>
                </a:solidFill>
                <a:ea typeface="Inter" pitchFamily="34" charset="-122"/>
                <a:cs typeface="Inter" pitchFamily="34" charset="-120"/>
              </a:rPr>
              <a:t>تقنية</a:t>
            </a:r>
            <a:r>
              <a:rPr lang="ar-EG" sz="2800" dirty="0" smtClean="0">
                <a:solidFill>
                  <a:srgbClr val="272525"/>
                </a:solidFill>
                <a:ea typeface="Inter" pitchFamily="34" charset="-122"/>
                <a:cs typeface="Inter" pitchFamily="34" charset="-120"/>
              </a:rPr>
              <a:t>)</a:t>
            </a:r>
            <a:endParaRPr lang="en-US" sz="2800" dirty="0">
              <a:solidFill>
                <a:prstClr val="black"/>
              </a:solidFill>
            </a:endParaRPr>
          </a:p>
        </p:txBody>
      </p:sp>
      <p:sp>
        <p:nvSpPr>
          <p:cNvPr id="10" name="مربع نص 9"/>
          <p:cNvSpPr txBox="1"/>
          <p:nvPr/>
        </p:nvSpPr>
        <p:spPr>
          <a:xfrm>
            <a:off x="5947994" y="1164531"/>
            <a:ext cx="2473650" cy="653577"/>
          </a:xfrm>
          <a:prstGeom prst="rect">
            <a:avLst/>
          </a:prstGeom>
          <a:solidFill>
            <a:schemeClr val="bg2">
              <a:lumMod val="90000"/>
            </a:schemeClr>
          </a:solidFill>
          <a:ln>
            <a:solidFill>
              <a:schemeClr val="tx2">
                <a:lumMod val="75000"/>
              </a:schemeClr>
            </a:solidFill>
          </a:ln>
          <a:effectLst>
            <a:innerShdw blurRad="114300">
              <a:prstClr val="black"/>
            </a:innerShdw>
          </a:effectLst>
        </p:spPr>
        <p:txBody>
          <a:bodyPr wrap="square" rtlCol="0">
            <a:spAutoFit/>
          </a:bodyPr>
          <a:lstStyle>
            <a:defPPr>
              <a:defRPr lang="en-US"/>
            </a:defPPr>
            <a:lvl1pPr lvl="0" algn="ctr" defTabSz="761970">
              <a:lnSpc>
                <a:spcPts val="4875"/>
              </a:lnSpc>
              <a:defRPr sz="2800" b="1" kern="0">
                <a:solidFill>
                  <a:srgbClr val="84C350">
                    <a:lumMod val="50000"/>
                  </a:srgbClr>
                </a:solidFill>
                <a:latin typeface="Tw Cen MT" panose="020B0602020104020603"/>
                <a:ea typeface="Times New Roman" panose="02020603050405020304" pitchFamily="18" charset="0"/>
              </a:defRPr>
            </a:lvl1pPr>
          </a:lstStyle>
          <a:p>
            <a:r>
              <a:rPr lang="en-US" dirty="0" err="1"/>
              <a:t>التخطيط</a:t>
            </a:r>
            <a:r>
              <a:rPr lang="en-US" dirty="0"/>
              <a:t> </a:t>
            </a:r>
            <a:r>
              <a:rPr lang="en-US" dirty="0" err="1"/>
              <a:t>والتحليل</a:t>
            </a:r>
            <a:endParaRPr lang="en-US" dirty="0"/>
          </a:p>
        </p:txBody>
      </p:sp>
    </p:spTree>
    <p:extLst>
      <p:ext uri="{BB962C8B-B14F-4D97-AF65-F5344CB8AC3E}">
        <p14:creationId xmlns:p14="http://schemas.microsoft.com/office/powerpoint/2010/main" val="1754774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195109" cy="6858000"/>
          </a:xfrm>
          <a:prstGeom prst="rect">
            <a:avLst/>
          </a:prstGeom>
        </p:spPr>
      </p:pic>
      <p:sp>
        <p:nvSpPr>
          <p:cNvPr id="3" name="Text 0"/>
          <p:cNvSpPr/>
          <p:nvPr/>
        </p:nvSpPr>
        <p:spPr>
          <a:xfrm>
            <a:off x="8574728" y="236487"/>
            <a:ext cx="2982641" cy="470555"/>
          </a:xfrm>
          <a:prstGeom prst="rect">
            <a:avLst/>
          </a:prstGeom>
          <a:noFill/>
          <a:ln/>
        </p:spPr>
        <p:txBody>
          <a:bodyPr wrap="square" lIns="0" tIns="0" rIns="0" bIns="0" rtlCol="0" anchor="t"/>
          <a:lstStyle/>
          <a:p>
            <a:pPr defTabSz="761970">
              <a:lnSpc>
                <a:spcPts val="4375"/>
              </a:lnSpc>
            </a:pPr>
            <a:r>
              <a:rPr lang="en-US" sz="6000" b="1" dirty="0" err="1"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المرحلة</a:t>
            </a:r>
            <a:r>
              <a:rPr lang="ar-EG" sz="6000" b="1" dirty="0" smtClean="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 الثانية</a:t>
            </a:r>
            <a:endParaRPr lang="en-US" sz="3500" dirty="0">
              <a:solidFill>
                <a:prstClr val="black"/>
              </a:solidFill>
              <a:latin typeface="Calibri" panose="020F0502020204030204"/>
            </a:endParaRPr>
          </a:p>
        </p:txBody>
      </p:sp>
      <p:sp>
        <p:nvSpPr>
          <p:cNvPr id="4" name="Text 1"/>
          <p:cNvSpPr/>
          <p:nvPr/>
        </p:nvSpPr>
        <p:spPr>
          <a:xfrm>
            <a:off x="5998029" y="887936"/>
            <a:ext cx="5785392" cy="937371"/>
          </a:xfrm>
          <a:prstGeom prst="rect">
            <a:avLst/>
          </a:prstGeom>
          <a:solidFill>
            <a:schemeClr val="bg1">
              <a:lumMod val="85000"/>
            </a:schemeClr>
          </a:solidFill>
          <a:ln/>
          <a:effectLst>
            <a:innerShdw blurRad="114300">
              <a:prstClr val="black"/>
            </a:innerShdw>
          </a:effectLst>
        </p:spPr>
        <p:txBody>
          <a:bodyPr wrap="square" lIns="0" tIns="0" rIns="0" bIns="0" rtlCol="0" anchor="t"/>
          <a:lstStyle/>
          <a:p>
            <a:pPr defTabSz="761970">
              <a:lnSpc>
                <a:spcPts val="3500"/>
              </a:lnSpc>
            </a:pPr>
            <a:r>
              <a:rPr lang="ar-EG" sz="3875" b="1" dirty="0" smtClean="0">
                <a:solidFill>
                  <a:schemeClr val="accent6">
                    <a:lumMod val="75000"/>
                  </a:schemeClr>
                </a:solidFill>
                <a:latin typeface="Petrona Bold" pitchFamily="34" charset="0"/>
                <a:ea typeface="Petrona Bold" pitchFamily="34" charset="-122"/>
                <a:cs typeface="Petrona Bold" pitchFamily="34" charset="-120"/>
              </a:rPr>
              <a:t> </a:t>
            </a:r>
            <a:r>
              <a:rPr lang="ar-SA" sz="2800" b="1" kern="0" dirty="0">
                <a:solidFill>
                  <a:srgbClr val="84C350">
                    <a:lumMod val="50000"/>
                  </a:srgbClr>
                </a:solidFill>
                <a:latin typeface="Tw Cen MT" panose="020B0602020104020603"/>
                <a:ea typeface="Times New Roman" panose="02020603050405020304" pitchFamily="18" charset="0"/>
              </a:rPr>
              <a:t>إعداد البرامج التدريبية السنوية </a:t>
            </a:r>
            <a:r>
              <a:rPr lang="ar-SA" sz="3200" b="1" kern="0" dirty="0">
                <a:solidFill>
                  <a:srgbClr val="84C350">
                    <a:lumMod val="50000"/>
                  </a:srgbClr>
                </a:solidFill>
                <a:latin typeface="Tw Cen MT" panose="020B0602020104020603"/>
                <a:ea typeface="Times New Roman" panose="02020603050405020304" pitchFamily="18" charset="0"/>
              </a:rPr>
              <a:t>والربع</a:t>
            </a:r>
            <a:r>
              <a:rPr lang="ar-SA" sz="2800" b="1" kern="0" dirty="0">
                <a:solidFill>
                  <a:srgbClr val="84C350">
                    <a:lumMod val="50000"/>
                  </a:srgbClr>
                </a:solidFill>
                <a:latin typeface="Tw Cen MT" panose="020B0602020104020603"/>
                <a:ea typeface="Times New Roman" panose="02020603050405020304" pitchFamily="18" charset="0"/>
              </a:rPr>
              <a:t> </a:t>
            </a:r>
            <a:r>
              <a:rPr lang="ar-SA" sz="2800" b="1" kern="0" dirty="0" smtClean="0">
                <a:solidFill>
                  <a:srgbClr val="84C350">
                    <a:lumMod val="50000"/>
                  </a:srgbClr>
                </a:solidFill>
                <a:latin typeface="Tw Cen MT" panose="020B0602020104020603"/>
                <a:ea typeface="Times New Roman" panose="02020603050405020304" pitchFamily="18" charset="0"/>
              </a:rPr>
              <a:t>سنوية</a:t>
            </a:r>
            <a:endParaRPr lang="en-US" sz="2800" b="1" kern="0" dirty="0" smtClean="0">
              <a:solidFill>
                <a:srgbClr val="84C350">
                  <a:lumMod val="50000"/>
                </a:srgbClr>
              </a:solidFill>
              <a:latin typeface="Tw Cen MT" panose="020B0602020104020603"/>
              <a:ea typeface="Times New Roman" panose="02020603050405020304" pitchFamily="18" charset="0"/>
            </a:endParaRPr>
          </a:p>
          <a:p>
            <a:pPr algn="ctr" defTabSz="761970">
              <a:lnSpc>
                <a:spcPts val="3500"/>
              </a:lnSpc>
            </a:pPr>
            <a:r>
              <a:rPr lang="ar-SA" sz="2800" b="1" kern="0" dirty="0" smtClean="0">
                <a:solidFill>
                  <a:srgbClr val="84C350">
                    <a:lumMod val="50000"/>
                  </a:srgbClr>
                </a:solidFill>
                <a:latin typeface="Tw Cen MT" panose="020B0602020104020603"/>
                <a:ea typeface="Times New Roman" panose="02020603050405020304" pitchFamily="18" charset="0"/>
              </a:rPr>
              <a:t>(</a:t>
            </a:r>
            <a:r>
              <a:rPr kumimoji="0" lang="en-US" sz="2800" b="1" i="0" u="none" strike="noStrike" kern="0" cap="none" spc="0" normalizeH="0" baseline="0" noProof="0" dirty="0" smtClean="0">
                <a:ln>
                  <a:noFill/>
                </a:ln>
                <a:solidFill>
                  <a:srgbClr val="84C350">
                    <a:lumMod val="50000"/>
                  </a:srgbClr>
                </a:solidFill>
                <a:effectLst/>
                <a:uLnTx/>
                <a:uFillTx/>
                <a:latin typeface="Tw Cen MT" panose="020B0602020104020603"/>
                <a:ea typeface="Times New Roman" panose="02020603050405020304" pitchFamily="18" charset="0"/>
                <a:cs typeface="+mn-cs"/>
              </a:rPr>
              <a:t>(Core Training Plan</a:t>
            </a:r>
            <a:endParaRPr lang="ar-EG" sz="2800" b="1" kern="0" dirty="0">
              <a:solidFill>
                <a:srgbClr val="84C350">
                  <a:lumMod val="50000"/>
                </a:srgbClr>
              </a:solidFill>
              <a:latin typeface="Tw Cen MT" panose="020B0602020104020603"/>
              <a:ea typeface="Times New Roman" panose="02020603050405020304" pitchFamily="18" charset="0"/>
            </a:endParaRPr>
          </a:p>
          <a:p>
            <a:pPr defTabSz="761970">
              <a:lnSpc>
                <a:spcPts val="3500"/>
              </a:lnSpc>
            </a:pPr>
            <a:endParaRPr lang="en-US" sz="3875" b="1" dirty="0" smtClean="0">
              <a:solidFill>
                <a:schemeClr val="accent6">
                  <a:lumMod val="75000"/>
                </a:schemeClr>
              </a:solidFill>
              <a:latin typeface="Petrona Bold" pitchFamily="34" charset="0"/>
              <a:ea typeface="Petrona Bold" pitchFamily="34" charset="-122"/>
              <a:cs typeface="Petrona Bold" pitchFamily="34" charset="-120"/>
            </a:endParaRPr>
          </a:p>
          <a:p>
            <a:pPr defTabSz="761970">
              <a:lnSpc>
                <a:spcPts val="3500"/>
              </a:lnSpc>
            </a:pPr>
            <a:endParaRPr lang="en-US" sz="2792" dirty="0">
              <a:solidFill>
                <a:prstClr val="black"/>
              </a:solidFill>
              <a:latin typeface="Calibri" panose="020F0502020204030204"/>
            </a:endParaRPr>
          </a:p>
        </p:txBody>
      </p:sp>
      <p:sp>
        <p:nvSpPr>
          <p:cNvPr id="5" name="Shape 2"/>
          <p:cNvSpPr/>
          <p:nvPr/>
        </p:nvSpPr>
        <p:spPr>
          <a:xfrm>
            <a:off x="11105893" y="2862812"/>
            <a:ext cx="680443" cy="1020663"/>
          </a:xfrm>
          <a:prstGeom prst="roundRect">
            <a:avLst>
              <a:gd name="adj" fmla="val 360021"/>
            </a:avLst>
          </a:prstGeom>
          <a:solidFill>
            <a:srgbClr val="CCEEFF"/>
          </a:solidFill>
          <a:ln w="7620">
            <a:solidFill>
              <a:srgbClr val="B2D4E5"/>
            </a:solidFill>
            <a:prstDash val="solid"/>
          </a:ln>
        </p:spPr>
      </p:sp>
      <p:sp>
        <p:nvSpPr>
          <p:cNvPr id="7" name="Text 3"/>
          <p:cNvSpPr/>
          <p:nvPr/>
        </p:nvSpPr>
        <p:spPr>
          <a:xfrm>
            <a:off x="8577644" y="3008154"/>
            <a:ext cx="2232819" cy="279003"/>
          </a:xfrm>
          <a:prstGeom prst="rect">
            <a:avLst/>
          </a:prstGeom>
          <a:noFill/>
          <a:ln/>
        </p:spPr>
        <p:txBody>
          <a:bodyPr wrap="none" lIns="0" tIns="0" rIns="0" bIns="0" rtlCol="0" anchor="t"/>
          <a:lstStyle/>
          <a:p>
            <a:pPr defTabSz="761970">
              <a:lnSpc>
                <a:spcPts val="2167"/>
              </a:lnSpc>
            </a:pPr>
            <a:r>
              <a:rPr lang="en-US" sz="2400" b="1" dirty="0">
                <a:solidFill>
                  <a:srgbClr val="272525"/>
                </a:solidFill>
                <a:latin typeface="Petrona Bold" pitchFamily="34" charset="0"/>
                <a:ea typeface="Petrona Bold" pitchFamily="34" charset="-122"/>
                <a:cs typeface="AdvertisingExtraBold" pitchFamily="2" charset="-78"/>
              </a:rPr>
              <a:t>تصميم المناهج</a:t>
            </a:r>
          </a:p>
        </p:txBody>
      </p:sp>
      <p:sp>
        <p:nvSpPr>
          <p:cNvPr id="8" name="Text 4"/>
          <p:cNvSpPr/>
          <p:nvPr/>
        </p:nvSpPr>
        <p:spPr>
          <a:xfrm>
            <a:off x="5363949" y="3389154"/>
            <a:ext cx="5446514" cy="272257"/>
          </a:xfrm>
          <a:prstGeom prst="rect">
            <a:avLst/>
          </a:prstGeom>
          <a:noFill/>
          <a:ln/>
        </p:spPr>
        <p:txBody>
          <a:bodyPr wrap="none" lIns="0" tIns="0" rIns="0" bIns="0" rtlCol="0" anchor="t"/>
          <a:lstStyle/>
          <a:p>
            <a:pPr defTabSz="761970">
              <a:lnSpc>
                <a:spcPts val="2125"/>
              </a:lnSpc>
            </a:pPr>
            <a:r>
              <a:rPr lang="en-US" sz="2400" b="1" dirty="0">
                <a:solidFill>
                  <a:srgbClr val="272525"/>
                </a:solidFill>
                <a:ea typeface="Inter" pitchFamily="34" charset="-122"/>
                <a:cs typeface="Inter" pitchFamily="34" charset="-120"/>
              </a:rPr>
              <a:t>تطوير محتوى تدريبي يركز على "إدارة المخزون وفق نظام ERP".</a:t>
            </a:r>
            <a:endParaRPr lang="en-US" sz="2400" b="1" dirty="0">
              <a:solidFill>
                <a:prstClr val="black"/>
              </a:solidFill>
            </a:endParaRPr>
          </a:p>
        </p:txBody>
      </p:sp>
      <p:sp>
        <p:nvSpPr>
          <p:cNvPr id="9" name="Shape 5"/>
          <p:cNvSpPr/>
          <p:nvPr/>
        </p:nvSpPr>
        <p:spPr>
          <a:xfrm>
            <a:off x="11086293" y="4066674"/>
            <a:ext cx="680443" cy="1020663"/>
          </a:xfrm>
          <a:prstGeom prst="roundRect">
            <a:avLst>
              <a:gd name="adj" fmla="val 360021"/>
            </a:avLst>
          </a:prstGeom>
          <a:solidFill>
            <a:srgbClr val="CCEEFF"/>
          </a:solidFill>
          <a:ln w="7620">
            <a:solidFill>
              <a:srgbClr val="B2D4E5"/>
            </a:solidFill>
            <a:prstDash val="solid"/>
          </a:ln>
        </p:spPr>
      </p:sp>
      <p:sp>
        <p:nvSpPr>
          <p:cNvPr id="11" name="Text 6"/>
          <p:cNvSpPr/>
          <p:nvPr/>
        </p:nvSpPr>
        <p:spPr>
          <a:xfrm>
            <a:off x="8571469" y="4298003"/>
            <a:ext cx="2232819" cy="279003"/>
          </a:xfrm>
          <a:prstGeom prst="rect">
            <a:avLst/>
          </a:prstGeom>
          <a:noFill/>
          <a:ln/>
        </p:spPr>
        <p:txBody>
          <a:bodyPr wrap="none" lIns="0" tIns="0" rIns="0" bIns="0" rtlCol="0" anchor="t"/>
          <a:lstStyle/>
          <a:p>
            <a:pPr defTabSz="761970">
              <a:lnSpc>
                <a:spcPts val="2167"/>
              </a:lnSpc>
            </a:pPr>
            <a:r>
              <a:rPr lang="en-US" sz="2400" b="1" dirty="0">
                <a:solidFill>
                  <a:srgbClr val="272525"/>
                </a:solidFill>
                <a:latin typeface="Petrona Bold" pitchFamily="34" charset="0"/>
                <a:ea typeface="Petrona Bold" pitchFamily="34" charset="-122"/>
                <a:cs typeface="AdvertisingExtraBold" pitchFamily="2" charset="-78"/>
              </a:rPr>
              <a:t>وضع الجداول الزمنية</a:t>
            </a:r>
            <a:endParaRPr lang="en-US" sz="2400" dirty="0">
              <a:solidFill>
                <a:prstClr val="black"/>
              </a:solidFill>
              <a:latin typeface="Calibri" panose="020F0502020204030204"/>
              <a:cs typeface="AdvertisingExtraBold" pitchFamily="2" charset="-78"/>
            </a:endParaRPr>
          </a:p>
        </p:txBody>
      </p:sp>
      <p:sp>
        <p:nvSpPr>
          <p:cNvPr id="12" name="Text 7"/>
          <p:cNvSpPr/>
          <p:nvPr/>
        </p:nvSpPr>
        <p:spPr>
          <a:xfrm>
            <a:off x="5357774" y="4679003"/>
            <a:ext cx="5446514" cy="272257"/>
          </a:xfrm>
          <a:prstGeom prst="rect">
            <a:avLst/>
          </a:prstGeom>
          <a:noFill/>
          <a:ln/>
        </p:spPr>
        <p:txBody>
          <a:bodyPr wrap="none" lIns="0" tIns="0" rIns="0" bIns="0" rtlCol="0" anchor="t"/>
          <a:lstStyle/>
          <a:p>
            <a:pPr defTabSz="761970">
              <a:lnSpc>
                <a:spcPts val="2125"/>
              </a:lnSpc>
            </a:pPr>
            <a:r>
              <a:rPr lang="en-US" sz="2400" b="1" dirty="0">
                <a:solidFill>
                  <a:srgbClr val="272525"/>
                </a:solidFill>
                <a:ea typeface="Inter" pitchFamily="34" charset="-122"/>
                <a:cs typeface="Inter" pitchFamily="34" charset="-120"/>
              </a:rPr>
              <a:t>تحديد مواعيد البرامج التدريبية السنوية والربع سنوية.</a:t>
            </a:r>
            <a:endParaRPr lang="en-US" sz="2400" b="1" dirty="0">
              <a:solidFill>
                <a:prstClr val="black"/>
              </a:solidFill>
            </a:endParaRPr>
          </a:p>
        </p:txBody>
      </p:sp>
      <p:sp>
        <p:nvSpPr>
          <p:cNvPr id="13" name="Shape 8"/>
          <p:cNvSpPr/>
          <p:nvPr/>
        </p:nvSpPr>
        <p:spPr>
          <a:xfrm>
            <a:off x="11102978" y="5394573"/>
            <a:ext cx="680443" cy="1020663"/>
          </a:xfrm>
          <a:prstGeom prst="roundRect">
            <a:avLst>
              <a:gd name="adj" fmla="val 360021"/>
            </a:avLst>
          </a:prstGeom>
          <a:solidFill>
            <a:srgbClr val="CCEEFF"/>
          </a:solidFill>
          <a:ln w="7620">
            <a:solidFill>
              <a:srgbClr val="B2D4E5"/>
            </a:solidFill>
            <a:prstDash val="solid"/>
          </a:ln>
        </p:spPr>
      </p:sp>
      <p:sp>
        <p:nvSpPr>
          <p:cNvPr id="15" name="Text 9"/>
          <p:cNvSpPr/>
          <p:nvPr/>
        </p:nvSpPr>
        <p:spPr>
          <a:xfrm>
            <a:off x="8588154" y="5625901"/>
            <a:ext cx="2232819" cy="279003"/>
          </a:xfrm>
          <a:prstGeom prst="rect">
            <a:avLst/>
          </a:prstGeom>
          <a:noFill/>
          <a:ln/>
        </p:spPr>
        <p:txBody>
          <a:bodyPr wrap="none" lIns="0" tIns="0" rIns="0" bIns="0" rtlCol="0" anchor="t"/>
          <a:lstStyle/>
          <a:p>
            <a:pPr defTabSz="761970">
              <a:lnSpc>
                <a:spcPts val="2167"/>
              </a:lnSpc>
            </a:pPr>
            <a:r>
              <a:rPr lang="en-US" sz="2400" b="1" dirty="0">
                <a:solidFill>
                  <a:srgbClr val="272525"/>
                </a:solidFill>
                <a:latin typeface="Petrona Bold" pitchFamily="34" charset="0"/>
                <a:ea typeface="Petrona Bold" pitchFamily="34" charset="-122"/>
                <a:cs typeface="AdvertisingExtraBold" pitchFamily="2" charset="-78"/>
              </a:rPr>
              <a:t>اختيار المدربين</a:t>
            </a:r>
          </a:p>
        </p:txBody>
      </p:sp>
      <p:sp>
        <p:nvSpPr>
          <p:cNvPr id="16" name="Text 10"/>
          <p:cNvSpPr/>
          <p:nvPr/>
        </p:nvSpPr>
        <p:spPr>
          <a:xfrm>
            <a:off x="5374459" y="6006902"/>
            <a:ext cx="5446514" cy="272257"/>
          </a:xfrm>
          <a:prstGeom prst="rect">
            <a:avLst/>
          </a:prstGeom>
          <a:noFill/>
          <a:ln/>
        </p:spPr>
        <p:txBody>
          <a:bodyPr wrap="none" lIns="0" tIns="0" rIns="0" bIns="0" rtlCol="0" anchor="t"/>
          <a:lstStyle/>
          <a:p>
            <a:pPr defTabSz="761970">
              <a:lnSpc>
                <a:spcPts val="2125"/>
              </a:lnSpc>
            </a:pPr>
            <a:r>
              <a:rPr lang="en-US" sz="2400" b="1" dirty="0">
                <a:solidFill>
                  <a:srgbClr val="272525"/>
                </a:solidFill>
                <a:ea typeface="Inter" pitchFamily="34" charset="-122"/>
                <a:cs typeface="Inter" pitchFamily="34" charset="-120"/>
              </a:rPr>
              <a:t>تحديد المدربين المؤهلين لتقديم المحتوى التدريبي.</a:t>
            </a:r>
            <a:endParaRPr lang="en-US" sz="2400" b="1" dirty="0">
              <a:solidFill>
                <a:prstClr val="black"/>
              </a:solidFill>
            </a:endParaRPr>
          </a:p>
        </p:txBody>
      </p:sp>
      <p:pic>
        <p:nvPicPr>
          <p:cNvPr id="17" name="صورة 16"/>
          <p:cNvPicPr>
            <a:picLocks noChangeAspect="1"/>
          </p:cNvPicPr>
          <p:nvPr/>
        </p:nvPicPr>
        <p:blipFill>
          <a:blip r:embed="rId4"/>
          <a:stretch>
            <a:fillRect/>
          </a:stretch>
        </p:blipFill>
        <p:spPr>
          <a:xfrm>
            <a:off x="10494852" y="6454051"/>
            <a:ext cx="1646063" cy="365792"/>
          </a:xfrm>
          <a:prstGeom prst="rect">
            <a:avLst/>
          </a:prstGeom>
        </p:spPr>
      </p:pic>
      <p:sp>
        <p:nvSpPr>
          <p:cNvPr id="18" name="مربع نص 17"/>
          <p:cNvSpPr txBox="1"/>
          <p:nvPr/>
        </p:nvSpPr>
        <p:spPr>
          <a:xfrm>
            <a:off x="9002486" y="1948764"/>
            <a:ext cx="2669539" cy="573234"/>
          </a:xfrm>
          <a:prstGeom prst="rect">
            <a:avLst/>
          </a:prstGeom>
          <a:noFill/>
        </p:spPr>
        <p:txBody>
          <a:bodyPr wrap="square" rtlCol="0">
            <a:spAutoFit/>
          </a:bodyPr>
          <a:lstStyle>
            <a:defPPr>
              <a:defRPr lang="en-US"/>
            </a:defPPr>
            <a:lvl1pPr>
              <a:defRPr sz="3125" b="1">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defRPr>
            </a:lvl1pPr>
          </a:lstStyle>
          <a:p>
            <a:r>
              <a:rPr lang="ar-EG" dirty="0"/>
              <a:t>اسبوعان (3-4)</a:t>
            </a:r>
            <a:endParaRPr lang="en-US" dirty="0"/>
          </a:p>
        </p:txBody>
      </p:sp>
      <p:pic>
        <p:nvPicPr>
          <p:cNvPr id="20" name="صورة 19"/>
          <p:cNvPicPr>
            <a:picLocks noChangeAspect="1"/>
          </p:cNvPicPr>
          <p:nvPr/>
        </p:nvPicPr>
        <p:blipFill>
          <a:blip r:embed="rId5"/>
          <a:stretch>
            <a:fillRect/>
          </a:stretch>
        </p:blipFill>
        <p:spPr>
          <a:xfrm>
            <a:off x="11063446" y="2961740"/>
            <a:ext cx="738486" cy="738486"/>
          </a:xfrm>
          <a:prstGeom prst="rect">
            <a:avLst/>
          </a:prstGeom>
        </p:spPr>
      </p:pic>
      <p:pic>
        <p:nvPicPr>
          <p:cNvPr id="21" name="صورة 20"/>
          <p:cNvPicPr>
            <a:picLocks noChangeAspect="1"/>
          </p:cNvPicPr>
          <p:nvPr/>
        </p:nvPicPr>
        <p:blipFill>
          <a:blip r:embed="rId6"/>
          <a:stretch>
            <a:fillRect/>
          </a:stretch>
        </p:blipFill>
        <p:spPr>
          <a:xfrm>
            <a:off x="11144013" y="4317608"/>
            <a:ext cx="565002" cy="565002"/>
          </a:xfrm>
          <a:prstGeom prst="rect">
            <a:avLst/>
          </a:prstGeom>
        </p:spPr>
      </p:pic>
      <p:pic>
        <p:nvPicPr>
          <p:cNvPr id="22" name="صورة 21"/>
          <p:cNvPicPr>
            <a:picLocks noChangeAspect="1"/>
          </p:cNvPicPr>
          <p:nvPr/>
        </p:nvPicPr>
        <p:blipFill>
          <a:blip r:embed="rId7"/>
          <a:stretch>
            <a:fillRect/>
          </a:stretch>
        </p:blipFill>
        <p:spPr>
          <a:xfrm>
            <a:off x="11160698" y="5625109"/>
            <a:ext cx="524752" cy="654050"/>
          </a:xfrm>
          <a:prstGeom prst="rect">
            <a:avLst/>
          </a:prstGeom>
        </p:spPr>
      </p:pic>
      <p:pic>
        <p:nvPicPr>
          <p:cNvPr id="23" name="صورة 22"/>
          <p:cNvPicPr>
            <a:picLocks noChangeAspect="1"/>
          </p:cNvPicPr>
          <p:nvPr/>
        </p:nvPicPr>
        <p:blipFill>
          <a:blip r:embed="rId8"/>
          <a:stretch>
            <a:fillRect/>
          </a:stretch>
        </p:blipFill>
        <p:spPr>
          <a:xfrm>
            <a:off x="0" y="0"/>
            <a:ext cx="1055914" cy="1015984"/>
          </a:xfrm>
          <a:prstGeom prst="rect">
            <a:avLst/>
          </a:prstGeom>
        </p:spPr>
      </p:pic>
    </p:spTree>
    <p:extLst>
      <p:ext uri="{BB962C8B-B14F-4D97-AF65-F5344CB8AC3E}">
        <p14:creationId xmlns:p14="http://schemas.microsoft.com/office/powerpoint/2010/main" val="3824085774"/>
      </p:ext>
    </p:extLst>
  </p:cSld>
  <p:clrMapOvr>
    <a:masterClrMapping/>
  </p:clrMapOvr>
  <p:transition spd="slow">
    <p:comb/>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937657"/>
          </a:xfrm>
          <a:prstGeom prst="rect">
            <a:avLst/>
          </a:prstGeom>
        </p:spPr>
      </p:pic>
      <p:sp>
        <p:nvSpPr>
          <p:cNvPr id="3" name="Text 0"/>
          <p:cNvSpPr/>
          <p:nvPr/>
        </p:nvSpPr>
        <p:spPr>
          <a:xfrm>
            <a:off x="9241971" y="2117144"/>
            <a:ext cx="2397396" cy="589161"/>
          </a:xfrm>
          <a:prstGeom prst="rect">
            <a:avLst/>
          </a:prstGeom>
          <a:noFill/>
          <a:ln/>
        </p:spPr>
        <p:txBody>
          <a:bodyPr wrap="none" lIns="0" tIns="0" rIns="0" bIns="0" rtlCol="0" anchor="t"/>
          <a:lstStyle/>
          <a:p>
            <a:pPr defTabSz="761970">
              <a:lnSpc>
                <a:spcPts val="4625"/>
              </a:lnSpc>
            </a:pPr>
            <a:r>
              <a:rPr lang="en-US" sz="6000" b="1" dirty="0" err="1">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المرحلة</a:t>
            </a:r>
            <a:r>
              <a:rPr lang="en-US" sz="6000" b="1" dirty="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 </a:t>
            </a:r>
            <a:r>
              <a:rPr lang="ar-EG" sz="6000" b="1" dirty="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الثالثة</a:t>
            </a:r>
            <a:endParaRPr lang="en-US" sz="6000" b="1" dirty="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endParaRPr>
          </a:p>
        </p:txBody>
      </p:sp>
      <p:sp>
        <p:nvSpPr>
          <p:cNvPr id="4" name="Text 1"/>
          <p:cNvSpPr/>
          <p:nvPr/>
        </p:nvSpPr>
        <p:spPr>
          <a:xfrm>
            <a:off x="8479971" y="2650098"/>
            <a:ext cx="3159396" cy="471388"/>
          </a:xfrm>
          <a:prstGeom prst="rect">
            <a:avLst/>
          </a:prstGeom>
          <a:solidFill>
            <a:schemeClr val="bg1">
              <a:lumMod val="85000"/>
            </a:schemeClr>
          </a:solidFill>
          <a:ln>
            <a:solidFill>
              <a:schemeClr val="tx1"/>
            </a:solidFill>
          </a:ln>
          <a:effectLst>
            <a:innerShdw blurRad="114300">
              <a:prstClr val="black"/>
            </a:innerShdw>
          </a:effectLst>
        </p:spPr>
        <p:txBody>
          <a:bodyPr wrap="none" lIns="0" tIns="0" rIns="0" bIns="0" rtlCol="0" anchor="t"/>
          <a:lstStyle/>
          <a:p>
            <a:pPr defTabSz="761970">
              <a:lnSpc>
                <a:spcPts val="3708"/>
              </a:lnSpc>
            </a:pPr>
            <a:r>
              <a:rPr lang="ar-EG" sz="2800" b="1" kern="0" dirty="0" smtClean="0">
                <a:solidFill>
                  <a:srgbClr val="84C350">
                    <a:lumMod val="50000"/>
                  </a:srgbClr>
                </a:solidFill>
                <a:latin typeface="Tw Cen MT" panose="020B0602020104020603"/>
                <a:ea typeface="Times New Roman" panose="02020603050405020304" pitchFamily="18" charset="0"/>
              </a:rPr>
              <a:t> </a:t>
            </a:r>
            <a:r>
              <a:rPr lang="en-US" sz="2800" b="1" kern="0" dirty="0" err="1" smtClean="0">
                <a:solidFill>
                  <a:srgbClr val="84C350">
                    <a:lumMod val="50000"/>
                  </a:srgbClr>
                </a:solidFill>
                <a:latin typeface="Tw Cen MT" panose="020B0602020104020603"/>
                <a:ea typeface="Times New Roman" panose="02020603050405020304" pitchFamily="18" charset="0"/>
              </a:rPr>
              <a:t>التنفيذ</a:t>
            </a:r>
            <a:r>
              <a:rPr lang="en-US" sz="2800" b="1" kern="0" dirty="0" smtClean="0">
                <a:solidFill>
                  <a:srgbClr val="84C350">
                    <a:lumMod val="50000"/>
                  </a:srgbClr>
                </a:solidFill>
                <a:latin typeface="Tw Cen MT" panose="020B0602020104020603"/>
                <a:ea typeface="Times New Roman" panose="02020603050405020304" pitchFamily="18" charset="0"/>
              </a:rPr>
              <a:t> </a:t>
            </a:r>
            <a:r>
              <a:rPr lang="en-US" sz="2800" b="1" kern="0" dirty="0">
                <a:solidFill>
                  <a:srgbClr val="84C350">
                    <a:lumMod val="50000"/>
                  </a:srgbClr>
                </a:solidFill>
                <a:latin typeface="Tw Cen MT" panose="020B0602020104020603"/>
                <a:ea typeface="Times New Roman" panose="02020603050405020304" pitchFamily="18" charset="0"/>
              </a:rPr>
              <a:t>والتكوين </a:t>
            </a:r>
            <a:r>
              <a:rPr lang="en-US" sz="2800" b="1" kern="0" dirty="0" err="1">
                <a:solidFill>
                  <a:srgbClr val="84C350">
                    <a:lumMod val="50000"/>
                  </a:srgbClr>
                </a:solidFill>
                <a:latin typeface="Tw Cen MT" panose="020B0602020104020603"/>
                <a:ea typeface="Times New Roman" panose="02020603050405020304" pitchFamily="18" charset="0"/>
              </a:rPr>
              <a:t>في</a:t>
            </a:r>
            <a:r>
              <a:rPr lang="en-US" sz="2800" b="1" kern="0" dirty="0">
                <a:solidFill>
                  <a:srgbClr val="84C350">
                    <a:lumMod val="50000"/>
                  </a:srgbClr>
                </a:solidFill>
                <a:latin typeface="Tw Cen MT" panose="020B0602020104020603"/>
                <a:ea typeface="Times New Roman" panose="02020603050405020304" pitchFamily="18" charset="0"/>
              </a:rPr>
              <a:t> </a:t>
            </a:r>
            <a:r>
              <a:rPr lang="en-US" sz="2800" b="1" kern="0" dirty="0" err="1">
                <a:solidFill>
                  <a:srgbClr val="84C350">
                    <a:lumMod val="50000"/>
                  </a:srgbClr>
                </a:solidFill>
                <a:latin typeface="Tw Cen MT" panose="020B0602020104020603"/>
                <a:ea typeface="Times New Roman" panose="02020603050405020304" pitchFamily="18" charset="0"/>
              </a:rPr>
              <a:t>النظام</a:t>
            </a:r>
            <a:endParaRPr lang="en-US" sz="2800" b="1" kern="0" dirty="0">
              <a:solidFill>
                <a:srgbClr val="84C350">
                  <a:lumMod val="50000"/>
                </a:srgbClr>
              </a:solidFill>
              <a:latin typeface="Tw Cen MT" panose="020B0602020104020603"/>
              <a:ea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8016394" y="3848553"/>
            <a:ext cx="3622973" cy="718244"/>
          </a:xfrm>
          <a:prstGeom prst="rect">
            <a:avLst/>
          </a:prstGeom>
        </p:spPr>
      </p:pic>
      <p:sp>
        <p:nvSpPr>
          <p:cNvPr id="6" name="Text 2"/>
          <p:cNvSpPr/>
          <p:nvPr/>
        </p:nvSpPr>
        <p:spPr>
          <a:xfrm>
            <a:off x="8460971" y="4999382"/>
            <a:ext cx="3178396" cy="294482"/>
          </a:xfrm>
          <a:prstGeom prst="rect">
            <a:avLst/>
          </a:prstGeom>
          <a:noFill/>
          <a:ln/>
        </p:spPr>
        <p:txBody>
          <a:bodyPr wrap="none" lIns="0" tIns="0" rIns="0" bIns="0" rtlCol="0" anchor="t"/>
          <a:lstStyle/>
          <a:p>
            <a:pPr algn="ctr" defTabSz="761970">
              <a:lnSpc>
                <a:spcPts val="2292"/>
              </a:lnSpc>
            </a:pPr>
            <a:r>
              <a:rPr lang="en-US" sz="2400" b="1" dirty="0">
                <a:solidFill>
                  <a:srgbClr val="272525"/>
                </a:solidFill>
                <a:latin typeface="Petrona Bold" pitchFamily="34" charset="0"/>
                <a:ea typeface="Petrona Bold" pitchFamily="34" charset="-122"/>
                <a:cs typeface="AdvertisingExtraBold" pitchFamily="2" charset="-78"/>
              </a:rPr>
              <a:t>تكوين نظام ERP</a:t>
            </a:r>
          </a:p>
        </p:txBody>
      </p:sp>
      <p:sp>
        <p:nvSpPr>
          <p:cNvPr id="7" name="Text 3"/>
          <p:cNvSpPr/>
          <p:nvPr/>
        </p:nvSpPr>
        <p:spPr>
          <a:xfrm>
            <a:off x="8582621" y="5503793"/>
            <a:ext cx="2954096" cy="574675"/>
          </a:xfrm>
          <a:prstGeom prst="rect">
            <a:avLst/>
          </a:prstGeom>
          <a:noFill/>
          <a:ln/>
        </p:spPr>
        <p:txBody>
          <a:bodyPr wrap="square" lIns="0" tIns="0" rIns="0" bIns="0" rtlCol="0" anchor="t"/>
          <a:lstStyle/>
          <a:p>
            <a:pPr algn="ctr" defTabSz="761970">
              <a:lnSpc>
                <a:spcPts val="2250"/>
              </a:lnSpc>
            </a:pPr>
            <a:r>
              <a:rPr lang="en-US" sz="2400" b="1" dirty="0">
                <a:solidFill>
                  <a:srgbClr val="272525"/>
                </a:solidFill>
                <a:ea typeface="Inter" pitchFamily="34" charset="-122"/>
                <a:cs typeface="Inter" pitchFamily="34" charset="-120"/>
              </a:rPr>
              <a:t>إعداد وحدات التدريب ذات الصلة ببرنامج إدارة المخزون</a:t>
            </a:r>
            <a:r>
              <a:rPr lang="en-US" dirty="0">
                <a:solidFill>
                  <a:srgbClr val="272525"/>
                </a:solidFill>
                <a:latin typeface="Inter" pitchFamily="34" charset="0"/>
                <a:ea typeface="Inter" pitchFamily="34" charset="-122"/>
                <a:cs typeface="Inter" pitchFamily="34" charset="-120"/>
              </a:rPr>
              <a:t>.</a:t>
            </a:r>
            <a:endParaRPr lang="en-US" dirty="0">
              <a:solidFill>
                <a:prstClr val="black"/>
              </a:solidFill>
              <a:latin typeface="Calibri" panose="020F0502020204030204"/>
            </a:endParaRPr>
          </a:p>
        </p:txBody>
      </p:sp>
      <p:pic>
        <p:nvPicPr>
          <p:cNvPr id="8" name="Image 2" descr="preencoded.png"/>
          <p:cNvPicPr>
            <a:picLocks noChangeAspect="1"/>
          </p:cNvPicPr>
          <p:nvPr/>
        </p:nvPicPr>
        <p:blipFill>
          <a:blip r:embed="rId5"/>
          <a:stretch>
            <a:fillRect/>
          </a:stretch>
        </p:blipFill>
        <p:spPr>
          <a:xfrm>
            <a:off x="4338992" y="3865910"/>
            <a:ext cx="3622973" cy="718244"/>
          </a:xfrm>
          <a:prstGeom prst="rect">
            <a:avLst/>
          </a:prstGeom>
        </p:spPr>
      </p:pic>
      <p:sp>
        <p:nvSpPr>
          <p:cNvPr id="9" name="Text 4"/>
          <p:cNvSpPr/>
          <p:nvPr/>
        </p:nvSpPr>
        <p:spPr>
          <a:xfrm>
            <a:off x="4666263" y="4966024"/>
            <a:ext cx="3178396" cy="294482"/>
          </a:xfrm>
          <a:prstGeom prst="rect">
            <a:avLst/>
          </a:prstGeom>
          <a:noFill/>
          <a:ln/>
        </p:spPr>
        <p:txBody>
          <a:bodyPr wrap="none" lIns="0" tIns="0" rIns="0" bIns="0" rtlCol="0" anchor="t"/>
          <a:lstStyle/>
          <a:p>
            <a:pPr algn="ctr" defTabSz="761970">
              <a:lnSpc>
                <a:spcPts val="2292"/>
              </a:lnSpc>
            </a:pPr>
            <a:r>
              <a:rPr lang="en-US" sz="2400" b="1" dirty="0">
                <a:solidFill>
                  <a:srgbClr val="272525"/>
                </a:solidFill>
                <a:latin typeface="Petrona Bold" pitchFamily="34" charset="0"/>
                <a:ea typeface="Petrona Bold" pitchFamily="34" charset="-122"/>
                <a:cs typeface="AdvertisingExtraBold" pitchFamily="2" charset="-78"/>
              </a:rPr>
              <a:t>تدريب المستخدمين</a:t>
            </a:r>
          </a:p>
        </p:txBody>
      </p:sp>
      <p:sp>
        <p:nvSpPr>
          <p:cNvPr id="10" name="Text 5"/>
          <p:cNvSpPr/>
          <p:nvPr/>
        </p:nvSpPr>
        <p:spPr>
          <a:xfrm>
            <a:off x="4642289" y="5524897"/>
            <a:ext cx="3202370" cy="574675"/>
          </a:xfrm>
          <a:prstGeom prst="rect">
            <a:avLst/>
          </a:prstGeom>
          <a:noFill/>
          <a:ln/>
        </p:spPr>
        <p:txBody>
          <a:bodyPr wrap="square" lIns="0" tIns="0" rIns="0" bIns="0" rtlCol="0" anchor="t"/>
          <a:lstStyle/>
          <a:p>
            <a:pPr algn="ctr" defTabSz="761970">
              <a:lnSpc>
                <a:spcPts val="2250"/>
              </a:lnSpc>
            </a:pPr>
            <a:r>
              <a:rPr lang="en-US" sz="2400" b="1" dirty="0">
                <a:solidFill>
                  <a:srgbClr val="272525"/>
                </a:solidFill>
                <a:ea typeface="Inter" pitchFamily="34" charset="-122"/>
                <a:cs typeface="Inter" pitchFamily="34" charset="-120"/>
              </a:rPr>
              <a:t>تزويد الموظفين بالتدريب اللازم على استخدام النظام الجديد</a:t>
            </a:r>
            <a:r>
              <a:rPr lang="en-US" b="1" dirty="0">
                <a:solidFill>
                  <a:srgbClr val="272525"/>
                </a:solidFill>
                <a:ea typeface="Inter" pitchFamily="34" charset="-122"/>
                <a:cs typeface="Inter" pitchFamily="34" charset="-120"/>
              </a:rPr>
              <a:t>.</a:t>
            </a:r>
            <a:endParaRPr lang="en-US" b="1" dirty="0">
              <a:solidFill>
                <a:prstClr val="black"/>
              </a:solidFill>
            </a:endParaRPr>
          </a:p>
        </p:txBody>
      </p:sp>
      <p:pic>
        <p:nvPicPr>
          <p:cNvPr id="11" name="Image 3" descr="preencoded.png"/>
          <p:cNvPicPr>
            <a:picLocks noChangeAspect="1"/>
          </p:cNvPicPr>
          <p:nvPr/>
        </p:nvPicPr>
        <p:blipFill>
          <a:blip r:embed="rId6"/>
          <a:stretch>
            <a:fillRect/>
          </a:stretch>
        </p:blipFill>
        <p:spPr>
          <a:xfrm>
            <a:off x="574505" y="3891564"/>
            <a:ext cx="3622973" cy="718244"/>
          </a:xfrm>
          <a:prstGeom prst="rect">
            <a:avLst/>
          </a:prstGeom>
        </p:spPr>
      </p:pic>
      <p:sp>
        <p:nvSpPr>
          <p:cNvPr id="12" name="Text 6"/>
          <p:cNvSpPr/>
          <p:nvPr/>
        </p:nvSpPr>
        <p:spPr>
          <a:xfrm>
            <a:off x="1395051" y="4915362"/>
            <a:ext cx="1981879" cy="303980"/>
          </a:xfrm>
          <a:prstGeom prst="rect">
            <a:avLst/>
          </a:prstGeom>
          <a:noFill/>
          <a:ln/>
        </p:spPr>
        <p:txBody>
          <a:bodyPr wrap="none" lIns="0" tIns="0" rIns="0" bIns="0" rtlCol="0" anchor="t"/>
          <a:lstStyle/>
          <a:p>
            <a:pPr algn="ctr" defTabSz="761970">
              <a:lnSpc>
                <a:spcPts val="2292"/>
              </a:lnSpc>
            </a:pPr>
            <a:r>
              <a:rPr lang="en-US" sz="2400" b="1" dirty="0">
                <a:solidFill>
                  <a:srgbClr val="272525"/>
                </a:solidFill>
                <a:latin typeface="Petrona Bold" pitchFamily="34" charset="0"/>
                <a:ea typeface="Petrona Bold" pitchFamily="34" charset="-122"/>
                <a:cs typeface="AdvertisingExtraBold" pitchFamily="2" charset="-78"/>
              </a:rPr>
              <a:t>إدماج البيانات</a:t>
            </a:r>
          </a:p>
        </p:txBody>
      </p:sp>
      <p:sp>
        <p:nvSpPr>
          <p:cNvPr id="13" name="Text 7"/>
          <p:cNvSpPr/>
          <p:nvPr/>
        </p:nvSpPr>
        <p:spPr>
          <a:xfrm>
            <a:off x="762000" y="5524897"/>
            <a:ext cx="3046030" cy="574675"/>
          </a:xfrm>
          <a:prstGeom prst="rect">
            <a:avLst/>
          </a:prstGeom>
          <a:noFill/>
          <a:ln/>
        </p:spPr>
        <p:txBody>
          <a:bodyPr wrap="square" lIns="0" tIns="0" rIns="0" bIns="0" rtlCol="0" anchor="t"/>
          <a:lstStyle/>
          <a:p>
            <a:pPr algn="ctr" defTabSz="761970">
              <a:lnSpc>
                <a:spcPts val="2250"/>
              </a:lnSpc>
            </a:pPr>
            <a:r>
              <a:rPr lang="en-US" sz="2400" b="1" dirty="0">
                <a:solidFill>
                  <a:srgbClr val="272525"/>
                </a:solidFill>
                <a:ea typeface="Inter" pitchFamily="34" charset="-122"/>
                <a:cs typeface="Inter" pitchFamily="34" charset="-120"/>
              </a:rPr>
              <a:t>ضمان تدفق البيانات بسلاسة بين الأنظمة المختلفة.</a:t>
            </a:r>
          </a:p>
        </p:txBody>
      </p:sp>
      <p:sp>
        <p:nvSpPr>
          <p:cNvPr id="14" name="مستطيل 13"/>
          <p:cNvSpPr/>
          <p:nvPr/>
        </p:nvSpPr>
        <p:spPr>
          <a:xfrm>
            <a:off x="8878675" y="3121486"/>
            <a:ext cx="2760692" cy="573234"/>
          </a:xfrm>
          <a:prstGeom prst="rect">
            <a:avLst/>
          </a:prstGeom>
        </p:spPr>
        <p:txBody>
          <a:bodyPr wrap="none">
            <a:spAutoFit/>
          </a:bodyPr>
          <a:lstStyle/>
          <a:p>
            <a:pPr lvl="0"/>
            <a:r>
              <a:rPr lang="ar-EG" sz="3125" b="1" dirty="0" smtClean="0">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اربعه اسابيع (5-9)</a:t>
            </a:r>
            <a:endParaRPr lang="en-US" sz="3125" b="1" dirty="0">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endParaRPr>
          </a:p>
        </p:txBody>
      </p:sp>
      <p:pic>
        <p:nvPicPr>
          <p:cNvPr id="15" name="صورة 14"/>
          <p:cNvPicPr>
            <a:picLocks noChangeAspect="1"/>
          </p:cNvPicPr>
          <p:nvPr/>
        </p:nvPicPr>
        <p:blipFill>
          <a:blip r:embed="rId7"/>
          <a:stretch>
            <a:fillRect/>
          </a:stretch>
        </p:blipFill>
        <p:spPr>
          <a:xfrm>
            <a:off x="10440669" y="6492208"/>
            <a:ext cx="1646063" cy="365792"/>
          </a:xfrm>
          <a:prstGeom prst="rect">
            <a:avLst/>
          </a:prstGeom>
        </p:spPr>
      </p:pic>
      <p:pic>
        <p:nvPicPr>
          <p:cNvPr id="16" name="صورة 15"/>
          <p:cNvPicPr>
            <a:picLocks noChangeAspect="1"/>
          </p:cNvPicPr>
          <p:nvPr/>
        </p:nvPicPr>
        <p:blipFill>
          <a:blip r:embed="rId8"/>
          <a:stretch>
            <a:fillRect/>
          </a:stretch>
        </p:blipFill>
        <p:spPr>
          <a:xfrm>
            <a:off x="11261262" y="-91055"/>
            <a:ext cx="1054699" cy="1018120"/>
          </a:xfrm>
          <a:prstGeom prst="rect">
            <a:avLst/>
          </a:prstGeom>
        </p:spPr>
      </p:pic>
    </p:spTree>
    <p:extLst>
      <p:ext uri="{BB962C8B-B14F-4D97-AF65-F5344CB8AC3E}">
        <p14:creationId xmlns:p14="http://schemas.microsoft.com/office/powerpoint/2010/main" val="26278694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2311946" y="225823"/>
            <a:ext cx="2996109" cy="612378"/>
          </a:xfrm>
          <a:prstGeom prst="rect">
            <a:avLst/>
          </a:prstGeom>
          <a:noFill/>
          <a:ln/>
        </p:spPr>
        <p:txBody>
          <a:bodyPr wrap="square" lIns="0" tIns="0" rIns="0" bIns="0" rtlCol="0" anchor="t"/>
          <a:lstStyle/>
          <a:p>
            <a:pPr defTabSz="761970">
              <a:lnSpc>
                <a:spcPts val="4875"/>
              </a:lnSpc>
            </a:pPr>
            <a:r>
              <a:rPr lang="en-US" sz="6000" b="1" dirty="0" err="1">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المرحلة</a:t>
            </a:r>
            <a:r>
              <a:rPr lang="ar-EG" sz="6000" b="1" dirty="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rPr>
              <a:t> الرابعة</a:t>
            </a:r>
            <a:endParaRPr lang="en-US" sz="6000" b="1" dirty="0">
              <a:solidFill>
                <a:srgbClr val="00B0F0"/>
              </a:solidFill>
              <a:effectLst>
                <a:outerShdw blurRad="38100" dist="38100" dir="2700000" algn="tl">
                  <a:srgbClr val="000000">
                    <a:alpha val="43137"/>
                  </a:srgbClr>
                </a:outerShdw>
              </a:effectLst>
              <a:latin typeface="Petrona Bold" pitchFamily="34" charset="0"/>
              <a:ea typeface="Petrona Bold" pitchFamily="34" charset="-122"/>
              <a:cs typeface="ÑÞÚÉBoutros Rokaa" pitchFamily="2" charset="-78"/>
            </a:endParaRPr>
          </a:p>
        </p:txBody>
      </p:sp>
      <p:sp>
        <p:nvSpPr>
          <p:cNvPr id="4" name="Text 1"/>
          <p:cNvSpPr/>
          <p:nvPr/>
        </p:nvSpPr>
        <p:spPr>
          <a:xfrm>
            <a:off x="5116286" y="2227661"/>
            <a:ext cx="1842224" cy="834676"/>
          </a:xfrm>
          <a:prstGeom prst="rect">
            <a:avLst/>
          </a:prstGeom>
          <a:noFill/>
          <a:ln/>
        </p:spPr>
        <p:txBody>
          <a:bodyPr wrap="square" lIns="0" tIns="0" rIns="0" bIns="0" rtlCol="0" anchor="t"/>
          <a:lstStyle/>
          <a:p>
            <a:pPr defTabSz="761970">
              <a:lnSpc>
                <a:spcPts val="3875"/>
              </a:lnSpc>
            </a:pPr>
            <a:endParaRPr lang="en-US" sz="3125" dirty="0">
              <a:solidFill>
                <a:prstClr val="black"/>
              </a:solidFill>
              <a:latin typeface="Calibri" panose="020F0502020204030204"/>
            </a:endParaRPr>
          </a:p>
        </p:txBody>
      </p:sp>
      <p:sp>
        <p:nvSpPr>
          <p:cNvPr id="5" name="Text 2"/>
          <p:cNvSpPr/>
          <p:nvPr/>
        </p:nvSpPr>
        <p:spPr>
          <a:xfrm>
            <a:off x="992237" y="2438400"/>
            <a:ext cx="6297018" cy="604838"/>
          </a:xfrm>
          <a:prstGeom prst="rect">
            <a:avLst/>
          </a:prstGeom>
          <a:noFill/>
          <a:ln/>
        </p:spPr>
        <p:txBody>
          <a:bodyPr wrap="square" lIns="0" tIns="0" rIns="0" bIns="0" rtlCol="0" anchor="t"/>
          <a:lstStyle/>
          <a:p>
            <a:pPr marL="342900" indent="-342900" defTabSz="761970">
              <a:lnSpc>
                <a:spcPct val="150000"/>
              </a:lnSpc>
              <a:buSzPct val="100000"/>
              <a:buFont typeface="Wingdings" panose="05000000000000000000" pitchFamily="2" charset="2"/>
              <a:buChar char="Ø"/>
            </a:pPr>
            <a:r>
              <a:rPr lang="en-US" sz="2400" b="1" dirty="0" err="1" smtClean="0">
                <a:solidFill>
                  <a:srgbClr val="272525"/>
                </a:solidFill>
                <a:latin typeface="Petrona Bold" pitchFamily="34" charset="0"/>
                <a:ea typeface="Petrona Bold" pitchFamily="34" charset="-122"/>
                <a:cs typeface="AdvertisingExtraBold" pitchFamily="2" charset="-78"/>
              </a:rPr>
              <a:t>تحديد</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err="1" smtClean="0">
                <a:solidFill>
                  <a:srgbClr val="272525"/>
                </a:solidFill>
                <a:latin typeface="Petrona Bold" pitchFamily="34" charset="0"/>
                <a:ea typeface="Petrona Bold" pitchFamily="34" charset="-122"/>
                <a:cs typeface="AdvertisingExtraBold" pitchFamily="2" charset="-78"/>
              </a:rPr>
              <a:t>مؤشرات</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err="1" smtClean="0">
                <a:solidFill>
                  <a:srgbClr val="272525"/>
                </a:solidFill>
                <a:latin typeface="Petrona Bold" pitchFamily="34" charset="0"/>
                <a:ea typeface="Petrona Bold" pitchFamily="34" charset="-122"/>
                <a:cs typeface="AdvertisingExtraBold" pitchFamily="2" charset="-78"/>
              </a:rPr>
              <a:t>الأداء</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err="1" smtClean="0">
                <a:solidFill>
                  <a:srgbClr val="272525"/>
                </a:solidFill>
                <a:latin typeface="Petrona Bold" pitchFamily="34" charset="0"/>
                <a:ea typeface="Petrona Bold" pitchFamily="34" charset="-122"/>
                <a:cs typeface="AdvertisingExtraBold" pitchFamily="2" charset="-78"/>
              </a:rPr>
              <a:t>الرئيسية</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a:solidFill>
                  <a:srgbClr val="272525"/>
                </a:solidFill>
                <a:latin typeface="Petrona Bold" pitchFamily="34" charset="0"/>
                <a:ea typeface="Petrona Bold" pitchFamily="34" charset="-122"/>
                <a:cs typeface="AdvertisingExtraBold" pitchFamily="2" charset="-78"/>
              </a:rPr>
              <a:t>KPIs):</a:t>
            </a:r>
            <a:r>
              <a:rPr lang="en-US" sz="1458" dirty="0">
                <a:solidFill>
                  <a:srgbClr val="272525"/>
                </a:solidFill>
                <a:ea typeface="Inter" pitchFamily="34" charset="-122"/>
                <a:cs typeface="Inter" pitchFamily="34" charset="-120"/>
              </a:rPr>
              <a:t> </a:t>
            </a:r>
            <a:endParaRPr lang="ar-EG" sz="1458" dirty="0" smtClean="0">
              <a:solidFill>
                <a:srgbClr val="272525"/>
              </a:solidFill>
              <a:ea typeface="Inter" pitchFamily="34" charset="-122"/>
              <a:cs typeface="Inter" pitchFamily="34" charset="-120"/>
            </a:endParaRPr>
          </a:p>
          <a:p>
            <a:pPr defTabSz="761970">
              <a:lnSpc>
                <a:spcPct val="150000"/>
              </a:lnSpc>
              <a:buSzPct val="100000"/>
            </a:pPr>
            <a:r>
              <a:rPr lang="en-US" sz="2400" b="1" dirty="0" err="1">
                <a:solidFill>
                  <a:srgbClr val="272525"/>
                </a:solidFill>
                <a:ea typeface="Inter" pitchFamily="34" charset="-122"/>
                <a:cs typeface="Inter" pitchFamily="34" charset="-120"/>
              </a:rPr>
              <a:t>تحديد</a:t>
            </a:r>
            <a:r>
              <a:rPr lang="en-US" sz="2400" b="1" dirty="0">
                <a:solidFill>
                  <a:srgbClr val="272525"/>
                </a:solidFill>
                <a:ea typeface="Inter" pitchFamily="34" charset="-122"/>
                <a:cs typeface="Inter" pitchFamily="34" charset="-120"/>
              </a:rPr>
              <a:t> المقاييس لتقييم فعالية التدريب وتكلفته.</a:t>
            </a:r>
          </a:p>
        </p:txBody>
      </p:sp>
      <p:sp>
        <p:nvSpPr>
          <p:cNvPr id="6" name="Text 3"/>
          <p:cNvSpPr/>
          <p:nvPr/>
        </p:nvSpPr>
        <p:spPr>
          <a:xfrm>
            <a:off x="992237" y="3725165"/>
            <a:ext cx="6297018" cy="604838"/>
          </a:xfrm>
          <a:prstGeom prst="rect">
            <a:avLst/>
          </a:prstGeom>
          <a:noFill/>
          <a:ln/>
        </p:spPr>
        <p:txBody>
          <a:bodyPr wrap="square" lIns="0" tIns="0" rIns="0" bIns="0" rtlCol="0" anchor="t"/>
          <a:lstStyle/>
          <a:p>
            <a:pPr marL="285750" indent="-285750" defTabSz="761970">
              <a:lnSpc>
                <a:spcPct val="150000"/>
              </a:lnSpc>
              <a:buSzPct val="100000"/>
              <a:buFont typeface="Wingdings" panose="05000000000000000000" pitchFamily="2" charset="2"/>
              <a:buChar char="Ø"/>
            </a:pPr>
            <a:r>
              <a:rPr lang="en-US" sz="2400" b="1" dirty="0" err="1" smtClean="0">
                <a:solidFill>
                  <a:srgbClr val="272525"/>
                </a:solidFill>
                <a:latin typeface="Petrona Bold" pitchFamily="34" charset="0"/>
                <a:ea typeface="Petrona Bold" pitchFamily="34" charset="-122"/>
                <a:cs typeface="AdvertisingExtraBold" pitchFamily="2" charset="-78"/>
              </a:rPr>
              <a:t>تصميم</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err="1" smtClean="0">
                <a:solidFill>
                  <a:srgbClr val="272525"/>
                </a:solidFill>
                <a:latin typeface="Petrona Bold" pitchFamily="34" charset="0"/>
                <a:ea typeface="Petrona Bold" pitchFamily="34" charset="-122"/>
                <a:cs typeface="AdvertisingExtraBold" pitchFamily="2" charset="-78"/>
              </a:rPr>
              <a:t>لوحات</a:t>
            </a:r>
            <a:r>
              <a:rPr lang="en-US" sz="2400" b="1" dirty="0" smtClean="0">
                <a:solidFill>
                  <a:srgbClr val="272525"/>
                </a:solidFill>
                <a:latin typeface="Petrona Bold" pitchFamily="34" charset="0"/>
                <a:ea typeface="Petrona Bold" pitchFamily="34" charset="-122"/>
                <a:cs typeface="AdvertisingExtraBold" pitchFamily="2" charset="-78"/>
              </a:rPr>
              <a:t> </a:t>
            </a:r>
            <a:r>
              <a:rPr lang="en-US" sz="2400" b="1" dirty="0" err="1" smtClean="0">
                <a:solidFill>
                  <a:srgbClr val="272525"/>
                </a:solidFill>
                <a:latin typeface="Petrona Bold" pitchFamily="34" charset="0"/>
                <a:ea typeface="Petrona Bold" pitchFamily="34" charset="-122"/>
                <a:cs typeface="AdvertisingExtraBold" pitchFamily="2" charset="-78"/>
              </a:rPr>
              <a:t>المعلومات</a:t>
            </a:r>
            <a:r>
              <a:rPr lang="en-US" sz="2400" b="1" dirty="0" smtClean="0">
                <a:solidFill>
                  <a:srgbClr val="272525"/>
                </a:solidFill>
                <a:latin typeface="Petrona Bold" pitchFamily="34" charset="0"/>
                <a:ea typeface="Petrona Bold" pitchFamily="34" charset="-122"/>
                <a:cs typeface="AdvertisingExtraBold" pitchFamily="2" charset="-78"/>
              </a:rPr>
              <a:t>: </a:t>
            </a:r>
            <a:endParaRPr lang="ar-EG" sz="2400" b="1" dirty="0" smtClean="0">
              <a:solidFill>
                <a:srgbClr val="272525"/>
              </a:solidFill>
              <a:latin typeface="Petrona Bold" pitchFamily="34" charset="0"/>
              <a:ea typeface="Petrona Bold" pitchFamily="34" charset="-122"/>
              <a:cs typeface="AdvertisingExtraBold" pitchFamily="2" charset="-78"/>
            </a:endParaRPr>
          </a:p>
          <a:p>
            <a:pPr defTabSz="761970">
              <a:lnSpc>
                <a:spcPct val="150000"/>
              </a:lnSpc>
              <a:buSzPct val="100000"/>
            </a:pPr>
            <a:r>
              <a:rPr lang="en-US" sz="2400" b="1" dirty="0" err="1" smtClean="0">
                <a:solidFill>
                  <a:srgbClr val="272525"/>
                </a:solidFill>
                <a:ea typeface="Inter" pitchFamily="34" charset="-122"/>
                <a:cs typeface="Inter" pitchFamily="34" charset="-120"/>
              </a:rPr>
              <a:t>تطوير</a:t>
            </a:r>
            <a:r>
              <a:rPr lang="en-US" sz="2400" b="1" dirty="0" smtClean="0">
                <a:solidFill>
                  <a:srgbClr val="272525"/>
                </a:solidFill>
                <a:ea typeface="Inter" pitchFamily="34" charset="-122"/>
                <a:cs typeface="Inter" pitchFamily="34" charset="-120"/>
              </a:rPr>
              <a:t> </a:t>
            </a:r>
            <a:r>
              <a:rPr lang="en-US" sz="2400" b="1" dirty="0">
                <a:solidFill>
                  <a:srgbClr val="272525"/>
                </a:solidFill>
                <a:ea typeface="Inter" pitchFamily="34" charset="-122"/>
                <a:cs typeface="Inter" pitchFamily="34" charset="-120"/>
              </a:rPr>
              <a:t>لوحات معلومات تفاعلية لعرض بيانات التكلفة والفعالية.</a:t>
            </a:r>
          </a:p>
        </p:txBody>
      </p:sp>
      <p:sp>
        <p:nvSpPr>
          <p:cNvPr id="7" name="Text 4"/>
          <p:cNvSpPr/>
          <p:nvPr/>
        </p:nvSpPr>
        <p:spPr>
          <a:xfrm>
            <a:off x="235312" y="5156596"/>
            <a:ext cx="7048136" cy="604838"/>
          </a:xfrm>
          <a:prstGeom prst="rect">
            <a:avLst/>
          </a:prstGeom>
          <a:noFill/>
          <a:ln/>
        </p:spPr>
        <p:txBody>
          <a:bodyPr wrap="square" lIns="0" tIns="0" rIns="0" bIns="0" rtlCol="0" anchor="t"/>
          <a:lstStyle/>
          <a:p>
            <a:pPr marL="285750" indent="-285750" defTabSz="761970">
              <a:lnSpc>
                <a:spcPct val="150000"/>
              </a:lnSpc>
              <a:buSzPct val="100000"/>
              <a:buFont typeface="Wingdings" panose="05000000000000000000" pitchFamily="2" charset="2"/>
              <a:buChar char="Ø"/>
            </a:pPr>
            <a:r>
              <a:rPr lang="en-US" sz="2400" b="1" dirty="0" err="1">
                <a:solidFill>
                  <a:srgbClr val="272525"/>
                </a:solidFill>
                <a:latin typeface="Petrona Bold" pitchFamily="34" charset="0"/>
                <a:ea typeface="Petrona Bold" pitchFamily="34" charset="-122"/>
                <a:cs typeface="AdvertisingExtraBold" pitchFamily="2" charset="-78"/>
              </a:rPr>
              <a:t>تحليل</a:t>
            </a:r>
            <a:r>
              <a:rPr lang="en-US" sz="2400" b="1" dirty="0">
                <a:solidFill>
                  <a:srgbClr val="272525"/>
                </a:solidFill>
                <a:latin typeface="Petrona Bold" pitchFamily="34" charset="0"/>
                <a:ea typeface="Petrona Bold" pitchFamily="34" charset="-122"/>
                <a:cs typeface="AdvertisingExtraBold" pitchFamily="2" charset="-78"/>
              </a:rPr>
              <a:t> </a:t>
            </a:r>
            <a:r>
              <a:rPr lang="en-US" sz="2400" b="1" dirty="0" err="1">
                <a:solidFill>
                  <a:srgbClr val="272525"/>
                </a:solidFill>
                <a:latin typeface="Petrona Bold" pitchFamily="34" charset="0"/>
                <a:ea typeface="Petrona Bold" pitchFamily="34" charset="-122"/>
                <a:cs typeface="AdvertisingExtraBold" pitchFamily="2" charset="-78"/>
              </a:rPr>
              <a:t>البيانات</a:t>
            </a:r>
            <a:r>
              <a:rPr lang="en-US" sz="2400" b="1" dirty="0">
                <a:solidFill>
                  <a:srgbClr val="272525"/>
                </a:solidFill>
                <a:latin typeface="Petrona Bold" pitchFamily="34" charset="0"/>
                <a:ea typeface="Petrona Bold" pitchFamily="34" charset="-122"/>
                <a:cs typeface="AdvertisingExtraBold" pitchFamily="2" charset="-78"/>
              </a:rPr>
              <a:t>: </a:t>
            </a:r>
            <a:endParaRPr lang="ar-EG" sz="2400" b="1" dirty="0">
              <a:solidFill>
                <a:srgbClr val="272525"/>
              </a:solidFill>
              <a:latin typeface="Petrona Bold" pitchFamily="34" charset="0"/>
              <a:ea typeface="Petrona Bold" pitchFamily="34" charset="-122"/>
              <a:cs typeface="AdvertisingExtraBold" pitchFamily="2" charset="-78"/>
            </a:endParaRPr>
          </a:p>
          <a:p>
            <a:pPr defTabSz="761970">
              <a:lnSpc>
                <a:spcPct val="150000"/>
              </a:lnSpc>
              <a:buSzPct val="100000"/>
            </a:pPr>
            <a:r>
              <a:rPr lang="en-US" sz="2400" b="1" dirty="0" err="1">
                <a:solidFill>
                  <a:srgbClr val="272525"/>
                </a:solidFill>
                <a:ea typeface="Inter" pitchFamily="34" charset="-122"/>
                <a:cs typeface="Inter" pitchFamily="34" charset="-120"/>
              </a:rPr>
              <a:t>تفسير</a:t>
            </a:r>
            <a:r>
              <a:rPr lang="en-US" sz="2400" b="1" dirty="0">
                <a:solidFill>
                  <a:srgbClr val="272525"/>
                </a:solidFill>
                <a:ea typeface="Inter" pitchFamily="34" charset="-122"/>
                <a:cs typeface="Inter" pitchFamily="34" charset="-120"/>
              </a:rPr>
              <a:t> البيانات لتقديم رؤى قابلة للتنفيذ لتحسين البرامج المستقبلية</a:t>
            </a:r>
            <a:r>
              <a:rPr lang="en-US" sz="1458" dirty="0">
                <a:solidFill>
                  <a:srgbClr val="272525"/>
                </a:solidFill>
                <a:ea typeface="Inter" pitchFamily="34" charset="-122"/>
                <a:cs typeface="Inter" pitchFamily="34" charset="-120"/>
              </a:rPr>
              <a:t>.</a:t>
            </a:r>
            <a:endParaRPr lang="en-US" sz="1458" dirty="0">
              <a:solidFill>
                <a:prstClr val="black"/>
              </a:solidFill>
            </a:endParaRPr>
          </a:p>
        </p:txBody>
      </p:sp>
      <p:sp>
        <p:nvSpPr>
          <p:cNvPr id="8" name="Text 1"/>
          <p:cNvSpPr/>
          <p:nvPr/>
        </p:nvSpPr>
        <p:spPr>
          <a:xfrm>
            <a:off x="1262744" y="838201"/>
            <a:ext cx="5785392" cy="937371"/>
          </a:xfrm>
          <a:prstGeom prst="rect">
            <a:avLst/>
          </a:prstGeom>
          <a:solidFill>
            <a:schemeClr val="bg1">
              <a:lumMod val="85000"/>
            </a:schemeClr>
          </a:solidFill>
          <a:ln/>
          <a:effectLst>
            <a:innerShdw blurRad="114300">
              <a:prstClr val="black"/>
            </a:innerShdw>
          </a:effectLst>
        </p:spPr>
        <p:txBody>
          <a:bodyPr wrap="square" lIns="0" tIns="0" rIns="0" bIns="0" rtlCol="0" anchor="t"/>
          <a:lstStyle/>
          <a:p>
            <a:pPr algn="ctr" defTabSz="761970">
              <a:lnSpc>
                <a:spcPts val="3500"/>
              </a:lnSpc>
            </a:pPr>
            <a:r>
              <a:rPr lang="ar-EG" sz="2800" b="1" kern="0" dirty="0" smtClean="0">
                <a:solidFill>
                  <a:srgbClr val="84C350">
                    <a:lumMod val="50000"/>
                  </a:srgbClr>
                </a:solidFill>
                <a:latin typeface="Tw Cen MT" panose="020B0602020104020603"/>
                <a:ea typeface="Times New Roman" panose="02020603050405020304" pitchFamily="18" charset="0"/>
              </a:rPr>
              <a:t> </a:t>
            </a:r>
            <a:r>
              <a:rPr lang="ar-SA" sz="2800" b="1" kern="0" dirty="0" smtClean="0">
                <a:solidFill>
                  <a:srgbClr val="84C350">
                    <a:lumMod val="50000"/>
                  </a:srgbClr>
                </a:solidFill>
                <a:latin typeface="Tw Cen MT" panose="020B0602020104020603"/>
                <a:ea typeface="Times New Roman" panose="02020603050405020304" pitchFamily="18" charset="0"/>
              </a:rPr>
              <a:t>تصور إصدار تقارير تكلفة التدريب لبرنامج المخزون وفق نظام </a:t>
            </a:r>
            <a:r>
              <a:rPr lang="en-US" sz="2800" b="1" kern="0" dirty="0" smtClean="0">
                <a:solidFill>
                  <a:srgbClr val="84C350">
                    <a:lumMod val="50000"/>
                  </a:srgbClr>
                </a:solidFill>
                <a:latin typeface="Tw Cen MT" panose="020B0602020104020603"/>
                <a:ea typeface="Times New Roman" panose="02020603050405020304" pitchFamily="18" charset="0"/>
              </a:rPr>
              <a:t>ERP</a:t>
            </a:r>
            <a:r>
              <a:rPr lang="en-US" sz="2800" b="1" kern="0" dirty="0">
                <a:solidFill>
                  <a:srgbClr val="84C350">
                    <a:lumMod val="50000"/>
                  </a:srgbClr>
                </a:solidFill>
                <a:latin typeface="Tw Cen MT" panose="020B0602020104020603"/>
                <a:ea typeface="Times New Roman" panose="02020603050405020304" pitchFamily="18" charset="0"/>
              </a:rPr>
              <a:t>)</a:t>
            </a:r>
            <a:r>
              <a:rPr lang="ar-EG" sz="2800" b="1" kern="0" dirty="0" smtClean="0">
                <a:solidFill>
                  <a:srgbClr val="84C350">
                    <a:lumMod val="50000"/>
                  </a:srgbClr>
                </a:solidFill>
                <a:latin typeface="Tw Cen MT" panose="020B0602020104020603"/>
                <a:ea typeface="Times New Roman" panose="02020603050405020304" pitchFamily="18" charset="0"/>
              </a:rPr>
              <a:t>)</a:t>
            </a:r>
            <a:endParaRPr lang="en-US" sz="2792" dirty="0">
              <a:solidFill>
                <a:prstClr val="black"/>
              </a:solidFill>
              <a:latin typeface="Calibri" panose="020F0502020204030204"/>
            </a:endParaRPr>
          </a:p>
        </p:txBody>
      </p:sp>
      <p:sp>
        <p:nvSpPr>
          <p:cNvPr id="9" name="مربع نص 8"/>
          <p:cNvSpPr txBox="1"/>
          <p:nvPr/>
        </p:nvSpPr>
        <p:spPr>
          <a:xfrm>
            <a:off x="4619716" y="1941044"/>
            <a:ext cx="2669539" cy="573234"/>
          </a:xfrm>
          <a:prstGeom prst="rect">
            <a:avLst/>
          </a:prstGeom>
          <a:noFill/>
        </p:spPr>
        <p:txBody>
          <a:bodyPr wrap="square" rtlCol="0">
            <a:spAutoFit/>
          </a:bodyPr>
          <a:lstStyle>
            <a:defPPr>
              <a:defRPr lang="en-US"/>
            </a:defPPr>
            <a:lvl1pPr>
              <a:defRPr sz="3125" b="1">
                <a:solidFill>
                  <a:srgbClr val="FFC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defRPr>
            </a:lvl1pPr>
          </a:lstStyle>
          <a:p>
            <a:r>
              <a:rPr lang="ar-EG" dirty="0" smtClean="0"/>
              <a:t>اسبوع (</a:t>
            </a:r>
            <a:r>
              <a:rPr lang="en-US" dirty="0" smtClean="0"/>
              <a:t>10</a:t>
            </a:r>
            <a:r>
              <a:rPr lang="ar-EG" dirty="0" smtClean="0"/>
              <a:t>)</a:t>
            </a:r>
            <a:endParaRPr lang="en-US" dirty="0"/>
          </a:p>
        </p:txBody>
      </p:sp>
      <p:pic>
        <p:nvPicPr>
          <p:cNvPr id="10" name="صورة 9"/>
          <p:cNvPicPr>
            <a:picLocks noChangeAspect="1"/>
          </p:cNvPicPr>
          <p:nvPr/>
        </p:nvPicPr>
        <p:blipFill>
          <a:blip r:embed="rId4"/>
          <a:stretch>
            <a:fillRect/>
          </a:stretch>
        </p:blipFill>
        <p:spPr>
          <a:xfrm>
            <a:off x="39769" y="0"/>
            <a:ext cx="1054699" cy="1018120"/>
          </a:xfrm>
          <a:prstGeom prst="rect">
            <a:avLst/>
          </a:prstGeom>
        </p:spPr>
      </p:pic>
    </p:spTree>
    <p:extLst>
      <p:ext uri="{BB962C8B-B14F-4D97-AF65-F5344CB8AC3E}">
        <p14:creationId xmlns:p14="http://schemas.microsoft.com/office/powerpoint/2010/main" val="9940024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ctrTitle"/>
          </p:nvPr>
        </p:nvSpPr>
        <p:spPr>
          <a:xfrm>
            <a:off x="116732" y="468087"/>
            <a:ext cx="7198468" cy="1543570"/>
          </a:xfrm>
        </p:spPr>
        <p:txBody>
          <a:bodyPr>
            <a:noAutofit/>
          </a:bodyPr>
          <a:lstStyle/>
          <a:p>
            <a:pPr lvl="0" rtl="0">
              <a:lnSpc>
                <a:spcPts val="5850"/>
              </a:lnSpc>
              <a:spcBef>
                <a:spcPts val="0"/>
              </a:spcBef>
              <a:defRPr/>
            </a:pPr>
            <a:r>
              <a:rPr lang="en-US" sz="4400" b="1" dirty="0">
                <a:solidFill>
                  <a:srgbClr val="FF0000"/>
                </a:solidFill>
                <a:latin typeface="Times New Roman" panose="02020603050405020304" pitchFamily="18" charset="0"/>
                <a:ea typeface="+mn-ea"/>
                <a:cs typeface="MCS Gulf S_U normal." pitchFamily="2" charset="-78"/>
              </a:rPr>
              <a:t>Training &amp; Development in ERP / HCM</a:t>
            </a:r>
          </a:p>
        </p:txBody>
      </p:sp>
      <p:sp>
        <p:nvSpPr>
          <p:cNvPr id="3" name="عنوان فرعي 2"/>
          <p:cNvSpPr>
            <a:spLocks noGrp="1"/>
          </p:cNvSpPr>
          <p:nvPr>
            <p:ph type="subTitle" idx="1"/>
          </p:nvPr>
        </p:nvSpPr>
        <p:spPr>
          <a:xfrm>
            <a:off x="330740" y="2155371"/>
            <a:ext cx="6984460" cy="4449710"/>
          </a:xfrm>
        </p:spPr>
        <p:txBody>
          <a:bodyPr>
            <a:normAutofit lnSpcReduction="10000"/>
          </a:bodyPr>
          <a:lstStyle/>
          <a:p>
            <a:pPr marL="228600" lvl="1" indent="-228600" defTabSz="1111250">
              <a:lnSpc>
                <a:spcPct val="170000"/>
              </a:lnSpc>
              <a:spcBef>
                <a:spcPct val="0"/>
              </a:spcBef>
              <a:spcAft>
                <a:spcPct val="15000"/>
              </a:spcAft>
              <a:buFontTx/>
              <a:buChar char="••"/>
            </a:pPr>
            <a:r>
              <a:rPr lang="ar-EG" sz="2800" b="1" dirty="0">
                <a:solidFill>
                  <a:srgbClr val="252C36">
                    <a:lumMod val="25000"/>
                  </a:srgbClr>
                </a:solidFill>
                <a:latin typeface="Tw Cen MT" panose="020B0602020104020603"/>
              </a:rPr>
              <a:t>يتطرق هذا العرض </a:t>
            </a:r>
            <a:r>
              <a:rPr lang="ar-EG" sz="2800" b="1" dirty="0" err="1">
                <a:solidFill>
                  <a:srgbClr val="252C36">
                    <a:lumMod val="25000"/>
                  </a:srgbClr>
                </a:solidFill>
                <a:latin typeface="Tw Cen MT" panose="020B0602020104020603"/>
              </a:rPr>
              <a:t>التقديمي</a:t>
            </a:r>
            <a:r>
              <a:rPr lang="ar-EG" sz="2800" b="1" dirty="0">
                <a:solidFill>
                  <a:srgbClr val="252C36">
                    <a:lumMod val="25000"/>
                  </a:srgbClr>
                </a:solidFill>
                <a:latin typeface="Tw Cen MT" panose="020B0602020104020603"/>
              </a:rPr>
              <a:t> إلى التنفيذ الاستراتيجي للتدريب </a:t>
            </a:r>
            <a:r>
              <a:rPr lang="ar-EG" sz="2800" b="1" dirty="0" smtClean="0">
                <a:solidFill>
                  <a:srgbClr val="252C36">
                    <a:lumMod val="25000"/>
                  </a:srgbClr>
                </a:solidFill>
                <a:latin typeface="Tw Cen MT" panose="020B0602020104020603"/>
              </a:rPr>
              <a:t>والتطوير)ضمن </a:t>
            </a:r>
            <a:r>
              <a:rPr lang="ar-EG" sz="2800" b="1" dirty="0">
                <a:solidFill>
                  <a:srgbClr val="252C36">
                    <a:lumMod val="25000"/>
                  </a:srgbClr>
                </a:solidFill>
                <a:latin typeface="Tw Cen MT" panose="020B0602020104020603"/>
              </a:rPr>
              <a:t>أنظمة تخطيط موارد المؤسسة </a:t>
            </a:r>
            <a:r>
              <a:rPr lang="en-US" sz="2800" b="1" dirty="0">
                <a:solidFill>
                  <a:srgbClr val="252C36">
                    <a:lumMod val="25000"/>
                  </a:srgbClr>
                </a:solidFill>
                <a:latin typeface="Tw Cen MT" panose="020B0602020104020603"/>
              </a:rPr>
              <a:t>(ERP) </a:t>
            </a:r>
            <a:r>
              <a:rPr lang="ar-EG" sz="2800" b="1" dirty="0">
                <a:solidFill>
                  <a:srgbClr val="252C36">
                    <a:lumMod val="25000"/>
                  </a:srgbClr>
                </a:solidFill>
                <a:latin typeface="Tw Cen MT" panose="020B0602020104020603"/>
              </a:rPr>
              <a:t>وإدارة رأس المال البشري </a:t>
            </a:r>
            <a:r>
              <a:rPr lang="en-US" sz="2800" b="1" dirty="0">
                <a:solidFill>
                  <a:srgbClr val="252C36">
                    <a:lumMod val="25000"/>
                  </a:srgbClr>
                </a:solidFill>
                <a:latin typeface="Tw Cen MT" panose="020B0602020104020603"/>
              </a:rPr>
              <a:t>HCM)</a:t>
            </a:r>
            <a:r>
              <a:rPr lang="ar-EG" sz="2800" b="1" dirty="0">
                <a:solidFill>
                  <a:srgbClr val="252C36">
                    <a:lumMod val="25000"/>
                  </a:srgbClr>
                </a:solidFill>
                <a:latin typeface="Tw Cen MT" panose="020B0602020104020603"/>
              </a:rPr>
              <a:t>)</a:t>
            </a:r>
            <a:r>
              <a:rPr lang="en-US" sz="2800" b="1" dirty="0">
                <a:solidFill>
                  <a:srgbClr val="252C36">
                    <a:lumMod val="25000"/>
                  </a:srgbClr>
                </a:solidFill>
                <a:latin typeface="Tw Cen MT" panose="020B0602020104020603"/>
              </a:rPr>
              <a:t>، </a:t>
            </a:r>
            <a:r>
              <a:rPr lang="ar-EG" sz="2800" b="1" dirty="0">
                <a:solidFill>
                  <a:srgbClr val="252C36">
                    <a:lumMod val="25000"/>
                  </a:srgbClr>
                </a:solidFill>
                <a:latin typeface="Tw Cen MT" panose="020B0602020104020603"/>
              </a:rPr>
              <a:t>مع التركيز على التطبيقات الواقعية داخل نظام برنامج </a:t>
            </a:r>
            <a:endParaRPr lang="ar-EG" sz="2800" b="1" dirty="0" smtClean="0">
              <a:solidFill>
                <a:srgbClr val="252C36">
                  <a:lumMod val="25000"/>
                </a:srgbClr>
              </a:solidFill>
              <a:latin typeface="Tw Cen MT" panose="020B0602020104020603"/>
            </a:endParaRPr>
          </a:p>
          <a:p>
            <a:pPr marL="0" lvl="1" defTabSz="1111250">
              <a:lnSpc>
                <a:spcPct val="170000"/>
              </a:lnSpc>
              <a:spcBef>
                <a:spcPct val="0"/>
              </a:spcBef>
              <a:spcAft>
                <a:spcPct val="15000"/>
              </a:spcAft>
            </a:pPr>
            <a:r>
              <a:rPr lang="en-US" sz="2800" b="1" dirty="0" smtClean="0">
                <a:solidFill>
                  <a:srgbClr val="252C36">
                    <a:lumMod val="25000"/>
                  </a:srgbClr>
                </a:solidFill>
                <a:latin typeface="Tw Cen MT" panose="020B0602020104020603"/>
              </a:rPr>
              <a:t>Microsoft </a:t>
            </a:r>
            <a:r>
              <a:rPr lang="en-US" sz="2800" b="1" dirty="0">
                <a:solidFill>
                  <a:srgbClr val="252C36">
                    <a:lumMod val="25000"/>
                  </a:srgbClr>
                </a:solidFill>
                <a:latin typeface="Tw Cen MT" panose="020B0602020104020603"/>
              </a:rPr>
              <a:t>Dynamics 365 (Finance and Operation Dynamics 365).</a:t>
            </a:r>
            <a:endParaRPr lang="en-US" sz="2800" b="1" dirty="0">
              <a:solidFill>
                <a:srgbClr val="252C36">
                  <a:lumMod val="25000"/>
                </a:srgbClr>
              </a:solidFill>
              <a:latin typeface="Microsoft Uighur" panose="02000000000000000000" pitchFamily="2" charset="-78"/>
              <a:cs typeface="MCS Taybah S_U normal." pitchFamily="2" charset="-78"/>
            </a:endParaRPr>
          </a:p>
          <a:p>
            <a:pPr lvl="0">
              <a:lnSpc>
                <a:spcPts val="2850"/>
              </a:lnSpc>
              <a:spcBef>
                <a:spcPts val="0"/>
              </a:spcBef>
            </a:pPr>
            <a:endParaRPr lang="en-US" sz="2800" dirty="0">
              <a:solidFill>
                <a:prstClr val="black"/>
              </a:solidFill>
              <a:latin typeface="Times New Roman" panose="02020603050405020304" pitchFamily="18" charset="0"/>
              <a:cs typeface="MCS Gulf S_U normal." pitchFamily="2" charset="-78"/>
            </a:endParaRPr>
          </a:p>
        </p:txBody>
      </p:sp>
      <p:pic>
        <p:nvPicPr>
          <p:cNvPr id="5" name="صورة 4"/>
          <p:cNvPicPr>
            <a:picLocks noChangeAspect="1"/>
          </p:cNvPicPr>
          <p:nvPr/>
        </p:nvPicPr>
        <p:blipFill>
          <a:blip r:embed="rId2"/>
          <a:stretch>
            <a:fillRect/>
          </a:stretch>
        </p:blipFill>
        <p:spPr>
          <a:xfrm>
            <a:off x="8173452" y="34497"/>
            <a:ext cx="4018548" cy="6823503"/>
          </a:xfrm>
          <a:prstGeom prst="rect">
            <a:avLst/>
          </a:prstGeom>
        </p:spPr>
      </p:pic>
      <p:pic>
        <p:nvPicPr>
          <p:cNvPr id="6" name="صورة 5"/>
          <p:cNvPicPr>
            <a:picLocks noChangeAspect="1"/>
          </p:cNvPicPr>
          <p:nvPr/>
        </p:nvPicPr>
        <p:blipFill>
          <a:blip r:embed="rId3"/>
          <a:stretch>
            <a:fillRect/>
          </a:stretch>
        </p:blipFill>
        <p:spPr>
          <a:xfrm rot="20270490">
            <a:off x="9941372" y="908483"/>
            <a:ext cx="1068244" cy="936294"/>
          </a:xfrm>
          <a:prstGeom prst="rect">
            <a:avLst/>
          </a:prstGeom>
        </p:spPr>
      </p:pic>
    </p:spTree>
    <p:extLst>
      <p:ext uri="{BB962C8B-B14F-4D97-AF65-F5344CB8AC3E}">
        <p14:creationId xmlns:p14="http://schemas.microsoft.com/office/powerpoint/2010/main" val="29137607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727370" y="836244"/>
            <a:ext cx="2183165" cy="620217"/>
          </a:xfrm>
          <a:prstGeom prst="rect">
            <a:avLst/>
          </a:prstGeom>
          <a:noFill/>
          <a:ln/>
        </p:spPr>
        <p:txBody>
          <a:bodyPr wrap="none" lIns="0" tIns="0" rIns="0" bIns="0" rtlCol="0" anchor="t"/>
          <a:lstStyle/>
          <a:p>
            <a:pPr defTabSz="761970">
              <a:lnSpc>
                <a:spcPts val="4875"/>
              </a:lnSpc>
            </a:pPr>
            <a:r>
              <a:rPr lang="ar-EG" sz="4800" b="1" kern="0" dirty="0" smtClean="0">
                <a:solidFill>
                  <a:srgbClr val="FF0000"/>
                </a:solidFill>
                <a:latin typeface="Petrona Bold" pitchFamily="34" charset="0"/>
                <a:ea typeface="Petrona Bold" pitchFamily="34" charset="-122"/>
                <a:cs typeface="ÑÞÚÉBoutros Rokaa" pitchFamily="2" charset="-78"/>
              </a:rPr>
              <a:t>4 - </a:t>
            </a:r>
            <a:r>
              <a:rPr lang="en-US" sz="4800" b="1" kern="0" dirty="0" err="1" smtClean="0">
                <a:solidFill>
                  <a:srgbClr val="FF0000"/>
                </a:solidFill>
                <a:latin typeface="Petrona Bold" pitchFamily="34" charset="0"/>
                <a:ea typeface="Petrona Bold" pitchFamily="34" charset="-122"/>
                <a:cs typeface="ÑÞÚÉBoutros Rokaa" pitchFamily="2" charset="-78"/>
              </a:rPr>
              <a:t>الأثر</a:t>
            </a:r>
            <a:r>
              <a:rPr lang="en-US" sz="4800" b="1" kern="0" dirty="0" smtClean="0">
                <a:solidFill>
                  <a:srgbClr val="FF0000"/>
                </a:solidFill>
                <a:latin typeface="Petrona Bold" pitchFamily="34" charset="0"/>
                <a:ea typeface="Petrona Bold" pitchFamily="34" charset="-122"/>
                <a:cs typeface="ÑÞÚÉBoutros Rokaa" pitchFamily="2" charset="-78"/>
              </a:rPr>
              <a:t> </a:t>
            </a:r>
            <a:r>
              <a:rPr lang="en-US" sz="4800" b="1" kern="0" dirty="0">
                <a:solidFill>
                  <a:srgbClr val="FF0000"/>
                </a:solidFill>
                <a:latin typeface="Petrona Bold" pitchFamily="34" charset="0"/>
                <a:ea typeface="Petrona Bold" pitchFamily="34" charset="-122"/>
                <a:cs typeface="ÑÞÚÉBoutros Rokaa" pitchFamily="2" charset="-78"/>
              </a:rPr>
              <a:t>المتوقع</a:t>
            </a:r>
          </a:p>
        </p:txBody>
      </p:sp>
      <p:sp>
        <p:nvSpPr>
          <p:cNvPr id="4" name="Text 1"/>
          <p:cNvSpPr/>
          <p:nvPr/>
        </p:nvSpPr>
        <p:spPr>
          <a:xfrm>
            <a:off x="5157292" y="2001186"/>
            <a:ext cx="6297018" cy="907257"/>
          </a:xfrm>
          <a:prstGeom prst="rect">
            <a:avLst/>
          </a:prstGeom>
          <a:noFill/>
          <a:ln/>
        </p:spPr>
        <p:txBody>
          <a:bodyPr wrap="square" lIns="0" tIns="0" rIns="0" bIns="0" rtlCol="0" anchor="t"/>
          <a:lstStyle/>
          <a:p>
            <a:pPr algn="ctr" defTabSz="761970"/>
            <a:r>
              <a:rPr lang="en-US" sz="3600" b="1" dirty="0">
                <a:solidFill>
                  <a:srgbClr val="272525"/>
                </a:solidFill>
                <a:ea typeface="Inter" pitchFamily="34" charset="-122"/>
                <a:cs typeface="Inter" pitchFamily="34" charset="-120"/>
              </a:rPr>
              <a:t>سيساهم هذا المشروع في تعزيز كفاءة إدارة المخزون، وتحسين استخدام نظام ERP، وتقديم بيانات دقيقة حول تكاليف وفعالية التدريب، مما يدعم اتخاذ قرارات مستنيرة ويحقق عائداً على الاستثمار في الموارد البشرية</a:t>
            </a:r>
            <a:r>
              <a:rPr lang="en-US" sz="1458" dirty="0">
                <a:solidFill>
                  <a:srgbClr val="272525"/>
                </a:solidFill>
                <a:latin typeface="Inter" pitchFamily="34" charset="0"/>
                <a:ea typeface="Inter" pitchFamily="34" charset="-122"/>
                <a:cs typeface="Inter" pitchFamily="34" charset="-120"/>
              </a:rPr>
              <a:t>.</a:t>
            </a:r>
            <a:endParaRPr lang="en-US" sz="1458" dirty="0">
              <a:solidFill>
                <a:prstClr val="black"/>
              </a:solidFill>
              <a:latin typeface="Calibri" panose="020F0502020204030204"/>
            </a:endParaRPr>
          </a:p>
        </p:txBody>
      </p:sp>
      <p:pic>
        <p:nvPicPr>
          <p:cNvPr id="5" name="صورة 4"/>
          <p:cNvPicPr>
            <a:picLocks noChangeAspect="1"/>
          </p:cNvPicPr>
          <p:nvPr/>
        </p:nvPicPr>
        <p:blipFill>
          <a:blip r:embed="rId3"/>
          <a:stretch>
            <a:fillRect/>
          </a:stretch>
        </p:blipFill>
        <p:spPr>
          <a:xfrm>
            <a:off x="10545937" y="6492208"/>
            <a:ext cx="1646063" cy="365792"/>
          </a:xfrm>
          <a:prstGeom prst="rect">
            <a:avLst/>
          </a:prstGeom>
        </p:spPr>
      </p:pic>
      <p:pic>
        <p:nvPicPr>
          <p:cNvPr id="6" name="صورة 5"/>
          <p:cNvPicPr>
            <a:picLocks noChangeAspect="1"/>
          </p:cNvPicPr>
          <p:nvPr/>
        </p:nvPicPr>
        <p:blipFill>
          <a:blip r:embed="rId4"/>
          <a:stretch>
            <a:fillRect/>
          </a:stretch>
        </p:blipFill>
        <p:spPr>
          <a:xfrm>
            <a:off x="0" y="-594"/>
            <a:ext cx="4572396" cy="6858594"/>
          </a:xfrm>
          <a:prstGeom prst="rect">
            <a:avLst/>
          </a:prstGeom>
        </p:spPr>
      </p:pic>
    </p:spTree>
    <p:extLst>
      <p:ext uri="{BB962C8B-B14F-4D97-AF65-F5344CB8AC3E}">
        <p14:creationId xmlns:p14="http://schemas.microsoft.com/office/powerpoint/2010/main" val="353003667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88398" y="2360528"/>
            <a:ext cx="3441303" cy="1007871"/>
          </a:xfrm>
          <a:prstGeom prst="rect">
            <a:avLst/>
          </a:prstGeom>
          <a:noFill/>
          <a:ln/>
        </p:spPr>
        <p:txBody>
          <a:bodyPr wrap="none" lIns="0" tIns="0" rIns="0" bIns="0" rtlCol="0" anchor="t"/>
          <a:lstStyle/>
          <a:p>
            <a:pPr algn="ctr" defTabSz="761970">
              <a:lnSpc>
                <a:spcPts val="3375"/>
              </a:lnSpc>
            </a:pPr>
            <a:r>
              <a:rPr lang="en-US" sz="8800" dirty="0">
                <a:solidFill>
                  <a:srgbClr val="000000"/>
                </a:solidFill>
                <a:latin typeface="Petrona Bold" pitchFamily="34" charset="0"/>
                <a:ea typeface="Petrona Bold" pitchFamily="34" charset="-122"/>
                <a:cs typeface="MCS Tholoth E_I 3D." pitchFamily="2" charset="-78"/>
              </a:rPr>
              <a:t>شكراً لكم</a:t>
            </a:r>
            <a:endParaRPr lang="en-US" sz="8800" dirty="0">
              <a:solidFill>
                <a:prstClr val="black"/>
              </a:solidFill>
              <a:latin typeface="Calibri" panose="020F0502020204030204"/>
              <a:cs typeface="MCS Tholoth E_I 3D." pitchFamily="2" charset="-78"/>
            </a:endParaRPr>
          </a:p>
        </p:txBody>
      </p:sp>
      <p:pic>
        <p:nvPicPr>
          <p:cNvPr id="3" name="Image 0" descr="preencoded.png"/>
          <p:cNvPicPr>
            <a:picLocks noChangeAspect="1"/>
          </p:cNvPicPr>
          <p:nvPr/>
        </p:nvPicPr>
        <p:blipFill>
          <a:blip r:embed="rId3"/>
          <a:stretch>
            <a:fillRect/>
          </a:stretch>
        </p:blipFill>
        <p:spPr>
          <a:xfrm>
            <a:off x="10977917" y="-54266"/>
            <a:ext cx="1370211" cy="1319411"/>
          </a:xfrm>
          <a:prstGeom prst="rect">
            <a:avLst/>
          </a:prstGeom>
        </p:spPr>
      </p:pic>
      <p:sp>
        <p:nvSpPr>
          <p:cNvPr id="6" name="Text 2"/>
          <p:cNvSpPr/>
          <p:nvPr/>
        </p:nvSpPr>
        <p:spPr>
          <a:xfrm>
            <a:off x="7760494" y="3468885"/>
            <a:ext cx="2704960" cy="359767"/>
          </a:xfrm>
          <a:prstGeom prst="rect">
            <a:avLst/>
          </a:prstGeom>
          <a:noFill/>
          <a:ln/>
        </p:spPr>
        <p:txBody>
          <a:bodyPr wrap="none" lIns="0" tIns="0" rIns="0" bIns="0" rtlCol="0" anchor="t"/>
          <a:lstStyle/>
          <a:p>
            <a:pPr marL="1262063" algn="ctr" defTabSz="761970">
              <a:lnSpc>
                <a:spcPct val="150000"/>
              </a:lnSpc>
            </a:pPr>
            <a:r>
              <a:rPr lang="en-US" sz="2400" b="1" dirty="0">
                <a:solidFill>
                  <a:srgbClr val="272525"/>
                </a:solidFill>
                <a:ea typeface="Inter" pitchFamily="34" charset="-122"/>
                <a:cs typeface="Inter" pitchFamily="34" charset="-120"/>
              </a:rPr>
              <a:t>نحن نرحب بأسئلتكم واقتراحاتكم. </a:t>
            </a:r>
            <a:r>
              <a:rPr lang="en-US" sz="2400" b="1" dirty="0" err="1">
                <a:solidFill>
                  <a:srgbClr val="272525"/>
                </a:solidFill>
                <a:ea typeface="Inter" pitchFamily="34" charset="-122"/>
                <a:cs typeface="Inter" pitchFamily="34" charset="-120"/>
              </a:rPr>
              <a:t>يمكنكم</a:t>
            </a:r>
            <a:r>
              <a:rPr lang="en-US" sz="2400" b="1" dirty="0">
                <a:solidFill>
                  <a:srgbClr val="272525"/>
                </a:solidFill>
                <a:ea typeface="Inter" pitchFamily="34" charset="-122"/>
                <a:cs typeface="Inter" pitchFamily="34" charset="-120"/>
              </a:rPr>
              <a:t> </a:t>
            </a:r>
            <a:r>
              <a:rPr lang="en-US" sz="2400" b="1" dirty="0" err="1" smtClean="0">
                <a:solidFill>
                  <a:srgbClr val="272525"/>
                </a:solidFill>
                <a:ea typeface="Inter" pitchFamily="34" charset="-122"/>
                <a:cs typeface="Inter" pitchFamily="34" charset="-120"/>
              </a:rPr>
              <a:t>التواصل</a:t>
            </a:r>
            <a:endParaRPr lang="ar-EG" sz="2400" b="1" dirty="0" smtClean="0">
              <a:solidFill>
                <a:srgbClr val="272525"/>
              </a:solidFill>
              <a:ea typeface="Inter" pitchFamily="34" charset="-122"/>
              <a:cs typeface="Inter" pitchFamily="34" charset="-120"/>
            </a:endParaRPr>
          </a:p>
          <a:p>
            <a:pPr marL="1262063" algn="ctr" defTabSz="761970">
              <a:lnSpc>
                <a:spcPct val="150000"/>
              </a:lnSpc>
            </a:pPr>
            <a:r>
              <a:rPr lang="en-US" sz="2400" b="1" dirty="0" smtClean="0">
                <a:solidFill>
                  <a:srgbClr val="272525"/>
                </a:solidFill>
                <a:ea typeface="Inter" pitchFamily="34" charset="-122"/>
                <a:cs typeface="Inter" pitchFamily="34" charset="-120"/>
              </a:rPr>
              <a:t> </a:t>
            </a:r>
            <a:r>
              <a:rPr lang="en-US" sz="2400" b="1" dirty="0">
                <a:solidFill>
                  <a:srgbClr val="272525"/>
                </a:solidFill>
                <a:ea typeface="Inter" pitchFamily="34" charset="-122"/>
                <a:cs typeface="Inter" pitchFamily="34" charset="-120"/>
              </a:rPr>
              <a:t>معنا عبر الموارد التالية</a:t>
            </a:r>
            <a:r>
              <a:rPr lang="en-US" sz="1000" b="1" dirty="0">
                <a:solidFill>
                  <a:srgbClr val="272525"/>
                </a:solidFill>
                <a:latin typeface="Inter" pitchFamily="34" charset="0"/>
                <a:ea typeface="Inter" pitchFamily="34" charset="-122"/>
                <a:cs typeface="Inter" pitchFamily="34" charset="-120"/>
              </a:rPr>
              <a:t>:</a:t>
            </a:r>
            <a:endParaRPr lang="en-US" sz="1000" b="1" dirty="0">
              <a:solidFill>
                <a:prstClr val="black"/>
              </a:solidFill>
              <a:latin typeface="Calibri" panose="020F0502020204030204"/>
            </a:endParaRPr>
          </a:p>
        </p:txBody>
      </p:sp>
      <p:sp>
        <p:nvSpPr>
          <p:cNvPr id="7" name="Text 3"/>
          <p:cNvSpPr/>
          <p:nvPr/>
        </p:nvSpPr>
        <p:spPr>
          <a:xfrm>
            <a:off x="5659551" y="5113989"/>
            <a:ext cx="6194992" cy="405068"/>
          </a:xfrm>
          <a:prstGeom prst="rect">
            <a:avLst/>
          </a:prstGeom>
          <a:noFill/>
          <a:ln/>
        </p:spPr>
        <p:txBody>
          <a:bodyPr wrap="none" lIns="0" tIns="0" rIns="0" bIns="0" rtlCol="0" anchor="t"/>
          <a:lstStyle/>
          <a:p>
            <a:pPr algn="l" defTabSz="761970">
              <a:lnSpc>
                <a:spcPts val="1625"/>
              </a:lnSpc>
              <a:buSzPct val="100000"/>
            </a:pPr>
            <a:r>
              <a:rPr lang="en-US" sz="1600" b="1" dirty="0">
                <a:solidFill>
                  <a:srgbClr val="272525"/>
                </a:solidFill>
                <a:ea typeface="Inter" pitchFamily="34" charset="-122"/>
                <a:cs typeface="Inter" pitchFamily="34" charset="-120"/>
              </a:rPr>
              <a:t>https://github.com/PerformanceManagement7/Performance-Management-</a:t>
            </a:r>
            <a:endParaRPr lang="en-US" sz="1600" b="1" dirty="0">
              <a:solidFill>
                <a:prstClr val="black"/>
              </a:solidFill>
            </a:endParaRPr>
          </a:p>
        </p:txBody>
      </p:sp>
      <p:pic>
        <p:nvPicPr>
          <p:cNvPr id="8" name="Image 0" descr="preencoded.png"/>
          <p:cNvPicPr>
            <a:picLocks noChangeAspect="1"/>
          </p:cNvPicPr>
          <p:nvPr/>
        </p:nvPicPr>
        <p:blipFill>
          <a:blip r:embed="rId4"/>
          <a:stretch>
            <a:fillRect/>
          </a:stretch>
        </p:blipFill>
        <p:spPr>
          <a:xfrm>
            <a:off x="0" y="-37668"/>
            <a:ext cx="5486400" cy="6895668"/>
          </a:xfrm>
          <a:prstGeom prst="rect">
            <a:avLst/>
          </a:prstGeom>
        </p:spPr>
      </p:pic>
      <p:pic>
        <p:nvPicPr>
          <p:cNvPr id="10" name="صورة 9"/>
          <p:cNvPicPr>
            <a:picLocks noChangeAspect="1"/>
          </p:cNvPicPr>
          <p:nvPr/>
        </p:nvPicPr>
        <p:blipFill>
          <a:blip r:embed="rId5"/>
          <a:stretch>
            <a:fillRect/>
          </a:stretch>
        </p:blipFill>
        <p:spPr>
          <a:xfrm>
            <a:off x="10465454" y="6392161"/>
            <a:ext cx="1646063" cy="365792"/>
          </a:xfrm>
          <a:prstGeom prst="rect">
            <a:avLst/>
          </a:prstGeom>
        </p:spPr>
      </p:pic>
      <p:sp>
        <p:nvSpPr>
          <p:cNvPr id="11" name="مربع نص 10"/>
          <p:cNvSpPr txBox="1"/>
          <p:nvPr/>
        </p:nvSpPr>
        <p:spPr>
          <a:xfrm>
            <a:off x="5334000" y="5780314"/>
            <a:ext cx="6618513" cy="646331"/>
          </a:xfrm>
          <a:prstGeom prst="rect">
            <a:avLst/>
          </a:prstGeom>
          <a:noFill/>
        </p:spPr>
        <p:txBody>
          <a:bodyPr wrap="square" rtlCol="0">
            <a:spAutoFit/>
          </a:bodyPr>
          <a:lstStyle/>
          <a:p>
            <a:pPr algn="ctr"/>
            <a:r>
              <a:rPr lang="en-US" b="1" dirty="0" smtClean="0"/>
              <a:t>https://drive.google.com/drive/folders/12_d523NO8cuYCPY-oNHZKJcwEFqCvmm2?usp=drive_link</a:t>
            </a:r>
            <a:endParaRPr lang="en-US" b="1" dirty="0"/>
          </a:p>
        </p:txBody>
      </p:sp>
    </p:spTree>
    <p:extLst>
      <p:ext uri="{BB962C8B-B14F-4D97-AF65-F5344CB8AC3E}">
        <p14:creationId xmlns:p14="http://schemas.microsoft.com/office/powerpoint/2010/main" val="2855129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793789" y="131270"/>
            <a:ext cx="6119217" cy="669846"/>
          </a:xfrm>
          <a:prstGeom prst="rect">
            <a:avLst/>
          </a:prstGeom>
          <a:noFill/>
          <a:ln/>
        </p:spPr>
        <p:txBody>
          <a:bodyPr wrap="none" lIns="0" tIns="0" rIns="0" bIns="0" rtlCol="0" anchor="t"/>
          <a:lstStyle/>
          <a:p>
            <a:pPr marL="0" marR="0" lvl="0" indent="0" algn="l" defTabSz="914400" rtl="1" eaLnBrk="1" fontAlgn="auto" latinLnBrk="0" hangingPunct="1">
              <a:lnSpc>
                <a:spcPts val="5250"/>
              </a:lnSpc>
              <a:spcBef>
                <a:spcPts val="0"/>
              </a:spcBef>
              <a:spcAft>
                <a:spcPts val="0"/>
              </a:spcAft>
              <a:buClrTx/>
              <a:buSzTx/>
              <a:buFontTx/>
              <a:buNone/>
              <a:tabLst/>
              <a:defRPr/>
            </a:pPr>
            <a:r>
              <a:rPr kumimoji="0" lang="en-US" sz="4200" b="1" i="0" u="none" strike="noStrike" kern="1200" cap="none" spc="0" normalizeH="0" baseline="0" noProof="0" dirty="0">
                <a:ln>
                  <a:noFill/>
                </a:ln>
                <a:solidFill>
                  <a:srgbClr val="000000"/>
                </a:solidFill>
                <a:effectLst/>
                <a:uLnTx/>
                <a:uFillTx/>
                <a:latin typeface="Petrona Bold" pitchFamily="34" charset="0"/>
                <a:ea typeface="Petrona Bold" pitchFamily="34" charset="-122"/>
                <a:cs typeface="Petrona Bold" pitchFamily="34" charset="-120"/>
              </a:rPr>
              <a:t>Project Team &amp; Overview</a:t>
            </a:r>
            <a:endParaRPr kumimoji="0" lang="en-US" sz="4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1"/>
          <p:cNvSpPr/>
          <p:nvPr/>
        </p:nvSpPr>
        <p:spPr>
          <a:xfrm>
            <a:off x="793790" y="914923"/>
            <a:ext cx="2679383" cy="334804"/>
          </a:xfrm>
          <a:prstGeom prst="rect">
            <a:avLst/>
          </a:prstGeom>
          <a:noFill/>
          <a:ln/>
        </p:spPr>
        <p:txBody>
          <a:bodyPr wrap="none" lIns="0" tIns="0" rIns="0" bIns="0" rtlCol="0" anchor="t"/>
          <a:lstStyle/>
          <a:p>
            <a:pPr marL="0" marR="0" lvl="0" indent="0" algn="l" defTabSz="914400" rtl="1" eaLnBrk="1" fontAlgn="auto" latinLnBrk="0" hangingPunct="1">
              <a:lnSpc>
                <a:spcPts val="26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0070C0"/>
                </a:solidFill>
                <a:effectLst/>
                <a:uLnTx/>
                <a:uFillTx/>
                <a:latin typeface="Petrona Bold" pitchFamily="34" charset="0"/>
                <a:ea typeface="Petrona Bold" pitchFamily="34" charset="-122"/>
                <a:cs typeface="Petrona Bold" pitchFamily="34" charset="-120"/>
              </a:rPr>
              <a:t>Group Code</a:t>
            </a:r>
            <a:endParaRPr kumimoji="0" lang="en-US" sz="2100" b="0" i="0" u="none" strike="noStrike" kern="1200" cap="none" spc="0" normalizeH="0" baseline="0" noProof="0" dirty="0">
              <a:ln>
                <a:noFill/>
              </a:ln>
              <a:solidFill>
                <a:srgbClr val="0070C0"/>
              </a:solidFill>
              <a:effectLst/>
              <a:uLnTx/>
              <a:uFillTx/>
              <a:latin typeface="Calibri" panose="020F0502020204030204"/>
            </a:endParaRPr>
          </a:p>
        </p:txBody>
      </p:sp>
      <p:sp>
        <p:nvSpPr>
          <p:cNvPr id="6" name="Text 2"/>
          <p:cNvSpPr/>
          <p:nvPr/>
        </p:nvSpPr>
        <p:spPr>
          <a:xfrm>
            <a:off x="793789" y="1407835"/>
            <a:ext cx="6984397" cy="653415"/>
          </a:xfrm>
          <a:prstGeom prst="rect">
            <a:avLst/>
          </a:prstGeom>
          <a:noFill/>
          <a:ln/>
        </p:spPr>
        <p:txBody>
          <a:bodyPr wrap="square" lIns="0" tIns="0" rIns="0" bIns="0" rtlCol="0" anchor="t"/>
          <a:lstStyle/>
          <a:p>
            <a:pPr marL="0" marR="0" lvl="0" indent="0" algn="l" defTabSz="914400" rtl="1" eaLnBrk="1" fontAlgn="auto" latinLnBrk="0" hangingPunct="1">
              <a:lnSpc>
                <a:spcPts val="255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ONL3_ERP 8_G3 MSD HCM Application Consultant/Management &amp; ERP</a:t>
            </a:r>
            <a:endParaRPr kumimoji="0" lang="en-US" sz="1600" b="1" i="0" u="none" strike="noStrike" kern="1200" cap="none" spc="0" normalizeH="0" baseline="0" noProof="0" dirty="0">
              <a:ln>
                <a:noFill/>
              </a:ln>
              <a:solidFill>
                <a:prstClr val="black"/>
              </a:solidFill>
              <a:effectLst/>
              <a:uLnTx/>
              <a:uFillTx/>
              <a:latin typeface="Calibri" panose="020F0502020204030204"/>
            </a:endParaRPr>
          </a:p>
        </p:txBody>
      </p:sp>
      <p:sp>
        <p:nvSpPr>
          <p:cNvPr id="7" name="Text 3"/>
          <p:cNvSpPr/>
          <p:nvPr/>
        </p:nvSpPr>
        <p:spPr>
          <a:xfrm>
            <a:off x="793789" y="1884554"/>
            <a:ext cx="2679383" cy="334804"/>
          </a:xfrm>
          <a:prstGeom prst="rect">
            <a:avLst/>
          </a:prstGeom>
          <a:noFill/>
          <a:ln/>
        </p:spPr>
        <p:txBody>
          <a:bodyPr wrap="none" lIns="0" tIns="0" rIns="0" bIns="0" rtlCol="0" anchor="t"/>
          <a:lstStyle/>
          <a:p>
            <a:pPr marL="0" marR="0" lvl="0" indent="0" algn="l" defTabSz="914400" rtl="1" eaLnBrk="1" fontAlgn="auto" latinLnBrk="0" hangingPunct="1">
              <a:lnSpc>
                <a:spcPts val="26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Petrona Bold" pitchFamily="34" charset="0"/>
                <a:ea typeface="Petrona Bold" pitchFamily="34" charset="-122"/>
                <a:cs typeface="Petrona Bold" pitchFamily="34" charset="-120"/>
              </a:rPr>
              <a:t>Instructor</a:t>
            </a:r>
            <a:endParaRPr kumimoji="0" lang="en-US" sz="2400" b="0" i="0" u="none" strike="noStrike" kern="1200" cap="none" spc="0" normalizeH="0" baseline="0" noProof="0" dirty="0">
              <a:ln>
                <a:noFill/>
              </a:ln>
              <a:solidFill>
                <a:srgbClr val="0070C0"/>
              </a:solidFill>
              <a:effectLst/>
              <a:uLnTx/>
              <a:uFillTx/>
              <a:latin typeface="Calibri" panose="020F0502020204030204"/>
            </a:endParaRPr>
          </a:p>
        </p:txBody>
      </p:sp>
      <p:sp>
        <p:nvSpPr>
          <p:cNvPr id="8" name="Text 4"/>
          <p:cNvSpPr/>
          <p:nvPr/>
        </p:nvSpPr>
        <p:spPr>
          <a:xfrm>
            <a:off x="793789" y="2421406"/>
            <a:ext cx="6272451" cy="326708"/>
          </a:xfrm>
          <a:prstGeom prst="rect">
            <a:avLst/>
          </a:prstGeom>
          <a:noFill/>
          <a:ln/>
        </p:spPr>
        <p:txBody>
          <a:bodyPr wrap="none" lIns="0" tIns="0" rIns="0" bIns="0" rtlCol="0" anchor="t"/>
          <a:lstStyle/>
          <a:p>
            <a:pPr marL="0" marR="0" lvl="0" indent="0" algn="l" defTabSz="914400" rtl="1" eaLnBrk="1" fontAlgn="auto" latinLnBrk="0" hangingPunct="1">
              <a:lnSpc>
                <a:spcPts val="2550"/>
              </a:lnSpc>
              <a:spcBef>
                <a:spcPts val="0"/>
              </a:spcBef>
              <a:spcAft>
                <a:spcPts val="0"/>
              </a:spcAft>
              <a:buClrTx/>
              <a:buSzTx/>
              <a:buFontTx/>
              <a:buNone/>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Mr. Mohamed Yasser Othman</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9" name="Text 5"/>
          <p:cNvSpPr/>
          <p:nvPr/>
        </p:nvSpPr>
        <p:spPr>
          <a:xfrm>
            <a:off x="793789" y="2952187"/>
            <a:ext cx="3237548" cy="334804"/>
          </a:xfrm>
          <a:prstGeom prst="rect">
            <a:avLst/>
          </a:prstGeom>
          <a:noFill/>
          <a:ln/>
        </p:spPr>
        <p:txBody>
          <a:bodyPr wrap="none" lIns="0" tIns="0" rIns="0" bIns="0" rtlCol="0" anchor="t"/>
          <a:lstStyle/>
          <a:p>
            <a:pPr marL="0" marR="0" lvl="0" indent="0" algn="l" defTabSz="914400" rtl="1" eaLnBrk="1" fontAlgn="auto" latinLnBrk="0" hangingPunct="1">
              <a:lnSpc>
                <a:spcPts val="2600"/>
              </a:lnSpc>
              <a:spcBef>
                <a:spcPts val="0"/>
              </a:spcBef>
              <a:spcAft>
                <a:spcPts val="0"/>
              </a:spcAft>
              <a:buClrTx/>
              <a:buSzTx/>
              <a:buFontTx/>
              <a:buNone/>
              <a:tabLst/>
              <a:defRPr/>
            </a:pPr>
            <a:r>
              <a:rPr kumimoji="0" lang="en-US" sz="2100" b="1" i="0" u="none" strike="noStrike" kern="1200" cap="none" spc="0" normalizeH="0" baseline="0" noProof="0" dirty="0">
                <a:ln>
                  <a:noFill/>
                </a:ln>
                <a:solidFill>
                  <a:srgbClr val="0070C0"/>
                </a:solidFill>
                <a:effectLst/>
                <a:uLnTx/>
                <a:uFillTx/>
                <a:latin typeface="Petrona Bold" pitchFamily="34" charset="0"/>
                <a:ea typeface="Petrona Bold" pitchFamily="34" charset="-122"/>
                <a:cs typeface="Petrona Bold" pitchFamily="34" charset="-120"/>
              </a:rPr>
              <a:t>Prepared and Delivered by</a:t>
            </a:r>
            <a:endParaRPr kumimoji="0" lang="en-US" sz="2100" b="0" i="0" u="none" strike="noStrike" kern="1200" cap="none" spc="0" normalizeH="0" baseline="0" noProof="0" dirty="0">
              <a:ln>
                <a:noFill/>
              </a:ln>
              <a:solidFill>
                <a:srgbClr val="0070C0"/>
              </a:solidFill>
              <a:effectLst/>
              <a:uLnTx/>
              <a:uFillTx/>
              <a:latin typeface="Calibri" panose="020F0502020204030204"/>
            </a:endParaRPr>
          </a:p>
        </p:txBody>
      </p:sp>
      <p:sp>
        <p:nvSpPr>
          <p:cNvPr id="10" name="Text 6"/>
          <p:cNvSpPr/>
          <p:nvPr/>
        </p:nvSpPr>
        <p:spPr>
          <a:xfrm>
            <a:off x="793788" y="3327710"/>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Habeba Usama Abdullah Nasr</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1" name="Text 7"/>
          <p:cNvSpPr/>
          <p:nvPr/>
        </p:nvSpPr>
        <p:spPr>
          <a:xfrm>
            <a:off x="793788" y="3725855"/>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Shrin Mohamed Ahmed Baz</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2" name="Text 8"/>
          <p:cNvSpPr/>
          <p:nvPr/>
        </p:nvSpPr>
        <p:spPr>
          <a:xfrm>
            <a:off x="793788" y="4124000"/>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Fatma Elsayed Wahba Abo Hegazy</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3" name="Text 9"/>
          <p:cNvSpPr/>
          <p:nvPr/>
        </p:nvSpPr>
        <p:spPr>
          <a:xfrm>
            <a:off x="793788" y="4522145"/>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Rehab Mohammed Elsayed Abdelwahab</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4" name="Text 10"/>
          <p:cNvSpPr/>
          <p:nvPr/>
        </p:nvSpPr>
        <p:spPr>
          <a:xfrm>
            <a:off x="793788" y="4920290"/>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r>
              <a:rPr kumimoji="0" lang="en-US" b="1" i="0" u="none" strike="noStrike" kern="1200" cap="none" spc="0" normalizeH="0" baseline="0" noProof="0" dirty="0">
                <a:ln>
                  <a:noFill/>
                </a:ln>
                <a:solidFill>
                  <a:srgbClr val="272525"/>
                </a:solidFill>
                <a:effectLst/>
                <a:uLnTx/>
                <a:uFillTx/>
                <a:latin typeface="Inter" pitchFamily="34" charset="0"/>
                <a:ea typeface="Inter" pitchFamily="34" charset="-122"/>
                <a:cs typeface="Inter" pitchFamily="34" charset="-120"/>
              </a:rPr>
              <a:t>Heba Mohamed Abdelnabi Elshshtawy</a:t>
            </a: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5" name="Text 11"/>
          <p:cNvSpPr/>
          <p:nvPr/>
        </p:nvSpPr>
        <p:spPr>
          <a:xfrm>
            <a:off x="1455271" y="5732401"/>
            <a:ext cx="8155657" cy="326708"/>
          </a:xfrm>
          <a:prstGeom prst="rect">
            <a:avLst/>
          </a:prstGeom>
          <a:noFill/>
          <a:ln/>
        </p:spPr>
        <p:txBody>
          <a:bodyPr wrap="none" lIns="0" tIns="0" rIns="0" bIns="0" rtlCol="0" anchor="t"/>
          <a:lstStyle/>
          <a:p>
            <a:pPr marL="0" marR="0" lvl="0" indent="0" algn="ctr" defTabSz="914400" rtl="1" eaLnBrk="1" fontAlgn="auto" latinLnBrk="0" hangingPunct="1">
              <a:lnSpc>
                <a:spcPts val="255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Inter" pitchFamily="34" charset="0"/>
                <a:ea typeface="Inter" pitchFamily="34" charset="-122"/>
                <a:cs typeface="Inter" pitchFamily="34" charset="-120"/>
              </a:rPr>
              <a:t>Final Project Process Name: </a:t>
            </a:r>
            <a:r>
              <a:rPr kumimoji="0" lang="en-US" sz="2400" b="1" i="0" u="none" strike="noStrike" kern="1200" cap="none" spc="0" normalizeH="0" baseline="0" noProof="0" dirty="0">
                <a:ln>
                  <a:noFill/>
                </a:ln>
                <a:solidFill>
                  <a:srgbClr val="FF0000"/>
                </a:solidFill>
                <a:effectLst/>
                <a:uLnTx/>
                <a:uFillTx/>
                <a:latin typeface="Inter" pitchFamily="34" charset="0"/>
                <a:ea typeface="Inter" pitchFamily="34" charset="-122"/>
                <a:cs typeface="Inter" pitchFamily="34" charset="-120"/>
              </a:rPr>
              <a:t>Training &amp; Development</a:t>
            </a:r>
            <a:endParaRPr kumimoji="0" lang="en-US" sz="2400" b="1" i="0" u="none" strike="noStrike" kern="1200" cap="none" spc="0" normalizeH="0" baseline="0" noProof="0" dirty="0">
              <a:ln>
                <a:noFill/>
              </a:ln>
              <a:solidFill>
                <a:srgbClr val="FF0000"/>
              </a:solidFill>
              <a:effectLst/>
              <a:uLnTx/>
              <a:uFillTx/>
              <a:latin typeface="Calibri" panose="020F0502020204030204"/>
            </a:endParaRPr>
          </a:p>
        </p:txBody>
      </p:sp>
      <p:pic>
        <p:nvPicPr>
          <p:cNvPr id="17" name="Imag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239" y="257418"/>
            <a:ext cx="5125761" cy="5724342"/>
          </a:xfrm>
          <a:prstGeom prst="rect">
            <a:avLst/>
          </a:prstGeom>
        </p:spPr>
      </p:pic>
    </p:spTree>
    <p:extLst>
      <p:ext uri="{BB962C8B-B14F-4D97-AF65-F5344CB8AC3E}">
        <p14:creationId xmlns:p14="http://schemas.microsoft.com/office/powerpoint/2010/main" val="351235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793789" y="131270"/>
            <a:ext cx="7105621" cy="669846"/>
          </a:xfrm>
          <a:prstGeom prst="rect">
            <a:avLst/>
          </a:prstGeom>
          <a:noFill/>
          <a:ln/>
        </p:spPr>
        <p:txBody>
          <a:bodyPr wrap="none" lIns="0" tIns="0" rIns="0" bIns="0" rtlCol="0" anchor="t"/>
          <a:lstStyle/>
          <a:p>
            <a:pPr marL="0" marR="0" lvl="0" indent="0" algn="ctr" defTabSz="914400" rtl="1" eaLnBrk="1" fontAlgn="auto" latinLnBrk="0" hangingPunct="1">
              <a:lnSpc>
                <a:spcPts val="5250"/>
              </a:lnSpc>
              <a:spcBef>
                <a:spcPts val="0"/>
              </a:spcBef>
              <a:spcAft>
                <a:spcPts val="0"/>
              </a:spcAft>
              <a:buClrTx/>
              <a:buSzTx/>
              <a:buFontTx/>
              <a:buNone/>
              <a:tabLst/>
              <a:defRPr/>
            </a:pPr>
            <a:r>
              <a:rPr kumimoji="0" lang="ar-EG" sz="4200" b="1" i="0" u="none" strike="noStrike" kern="1200" cap="none" spc="0" normalizeH="0" baseline="0" noProof="0" dirty="0" smtClean="0">
                <a:ln>
                  <a:noFill/>
                </a:ln>
                <a:solidFill>
                  <a:srgbClr val="000000"/>
                </a:solidFill>
                <a:effectLst/>
                <a:uLnTx/>
                <a:uFillTx/>
                <a:latin typeface="Petrona Bold" pitchFamily="34" charset="0"/>
                <a:ea typeface="Petrona Bold" pitchFamily="34" charset="-122"/>
                <a:cs typeface="Petrona Bold" pitchFamily="34" charset="-120"/>
              </a:rPr>
              <a:t>مقدمه المشروع</a:t>
            </a:r>
            <a:endParaRPr kumimoji="0" lang="en-US" sz="4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1"/>
          <p:cNvSpPr/>
          <p:nvPr/>
        </p:nvSpPr>
        <p:spPr>
          <a:xfrm>
            <a:off x="2946295" y="970154"/>
            <a:ext cx="2679383" cy="334804"/>
          </a:xfrm>
          <a:prstGeom prst="rect">
            <a:avLst/>
          </a:prstGeom>
          <a:noFill/>
          <a:ln/>
        </p:spPr>
        <p:txBody>
          <a:bodyPr wrap="none" lIns="0" tIns="0" rIns="0" bIns="0" rtlCol="0" anchor="t"/>
          <a:lstStyle/>
          <a:p>
            <a:pPr lvl="0" algn="ctr">
              <a:lnSpc>
                <a:spcPts val="2600"/>
              </a:lnSpc>
            </a:pPr>
            <a:r>
              <a:rPr lang="ar-EG" sz="2800" b="1" dirty="0">
                <a:solidFill>
                  <a:srgbClr val="0070C0"/>
                </a:solidFill>
                <a:latin typeface="Petrona Bold" pitchFamily="34" charset="0"/>
                <a:ea typeface="Petrona Bold" pitchFamily="34" charset="-122"/>
                <a:cs typeface="Petrona Bold" pitchFamily="34" charset="-120"/>
              </a:rPr>
              <a:t>مكونات المشروع</a:t>
            </a:r>
            <a:endParaRPr kumimoji="0" lang="en-US" sz="2800" b="0" i="0" u="none" strike="noStrike" kern="1200" cap="none" spc="0" normalizeH="0" baseline="0" noProof="0" dirty="0">
              <a:ln>
                <a:noFill/>
              </a:ln>
              <a:solidFill>
                <a:srgbClr val="0070C0"/>
              </a:solidFill>
              <a:effectLst/>
              <a:uLnTx/>
              <a:uFillTx/>
              <a:latin typeface="Calibri" panose="020F0502020204030204"/>
            </a:endParaRPr>
          </a:p>
        </p:txBody>
      </p:sp>
      <p:sp>
        <p:nvSpPr>
          <p:cNvPr id="14" name="Text 10"/>
          <p:cNvSpPr/>
          <p:nvPr/>
        </p:nvSpPr>
        <p:spPr>
          <a:xfrm>
            <a:off x="1387346" y="2834816"/>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18" name="مستطيل مستدير الزوايا 17"/>
          <p:cNvSpPr/>
          <p:nvPr/>
        </p:nvSpPr>
        <p:spPr>
          <a:xfrm>
            <a:off x="116067" y="2537051"/>
            <a:ext cx="8158363" cy="72673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مستطيل مستدير الزوايا 18"/>
          <p:cNvSpPr/>
          <p:nvPr/>
        </p:nvSpPr>
        <p:spPr>
          <a:xfrm>
            <a:off x="198883" y="3464390"/>
            <a:ext cx="8158363" cy="72673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0" name="مستطيل مستدير الزوايا 19"/>
          <p:cNvSpPr/>
          <p:nvPr/>
        </p:nvSpPr>
        <p:spPr>
          <a:xfrm>
            <a:off x="187895" y="4459179"/>
            <a:ext cx="8158363" cy="72673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1" name="مستطيل مستدير الزوايا 20"/>
          <p:cNvSpPr/>
          <p:nvPr/>
        </p:nvSpPr>
        <p:spPr>
          <a:xfrm>
            <a:off x="198883" y="5421002"/>
            <a:ext cx="8158363" cy="72673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 name="مربع نص 1"/>
          <p:cNvSpPr txBox="1"/>
          <p:nvPr/>
        </p:nvSpPr>
        <p:spPr>
          <a:xfrm>
            <a:off x="420113" y="2730196"/>
            <a:ext cx="7382788" cy="400110"/>
          </a:xfrm>
          <a:prstGeom prst="rect">
            <a:avLst/>
          </a:prstGeom>
          <a:noFill/>
        </p:spPr>
        <p:txBody>
          <a:bodyPr wrap="square" rtlCol="0">
            <a:spAutoFit/>
          </a:bodyPr>
          <a:lstStyle/>
          <a:p>
            <a:pPr lvl="0"/>
            <a:r>
              <a:rPr lang="ar-SA" sz="2000" b="1" dirty="0" smtClean="0">
                <a:latin typeface="Tahoma" panose="020B0604030504040204" pitchFamily="34" charset="0"/>
                <a:ea typeface="Tahoma" panose="020B0604030504040204" pitchFamily="34" charset="0"/>
                <a:cs typeface="Tahoma" panose="020B0604030504040204" pitchFamily="34" charset="0"/>
              </a:rPr>
              <a:t>١. تخطيط المشروع </a:t>
            </a:r>
            <a:r>
              <a:rPr lang="en-US" sz="2000" b="1" dirty="0" smtClean="0">
                <a:latin typeface="Tahoma" panose="020B0604030504040204" pitchFamily="34" charset="0"/>
                <a:ea typeface="Tahoma" panose="020B0604030504040204" pitchFamily="34" charset="0"/>
                <a:cs typeface="Tahoma" panose="020B0604030504040204" pitchFamily="34" charset="0"/>
              </a:rPr>
              <a:t>Project Planning)</a:t>
            </a:r>
            <a:r>
              <a:rPr lang="ar-EG" sz="2000" b="1" dirty="0" smtClean="0">
                <a:latin typeface="Tahoma" panose="020B0604030504040204" pitchFamily="34" charset="0"/>
                <a:ea typeface="Tahoma" panose="020B0604030504040204" pitchFamily="34" charset="0"/>
                <a:cs typeface="Tahoma" panose="020B0604030504040204" pitchFamily="34" charset="0"/>
              </a:rPr>
              <a:t>)</a:t>
            </a:r>
            <a:endParaRPr lang="ar" sz="2000" b="1" dirty="0">
              <a:latin typeface="Tahoma" panose="020B0604030504040204" pitchFamily="34" charset="0"/>
              <a:ea typeface="Tahoma" panose="020B0604030504040204" pitchFamily="34" charset="0"/>
              <a:cs typeface="Tahoma" panose="020B0604030504040204" pitchFamily="34" charset="0"/>
            </a:endParaRPr>
          </a:p>
        </p:txBody>
      </p:sp>
      <p:sp>
        <p:nvSpPr>
          <p:cNvPr id="3" name="مربع نص 2"/>
          <p:cNvSpPr txBox="1"/>
          <p:nvPr/>
        </p:nvSpPr>
        <p:spPr>
          <a:xfrm>
            <a:off x="450381" y="3649553"/>
            <a:ext cx="7353978" cy="400110"/>
          </a:xfrm>
          <a:prstGeom prst="rect">
            <a:avLst/>
          </a:prstGeom>
          <a:noFill/>
        </p:spPr>
        <p:txBody>
          <a:bodyPr wrap="square" rtlCol="0">
            <a:spAutoFit/>
          </a:bodyPr>
          <a:lstStyle/>
          <a:p>
            <a:pPr lvl="0"/>
            <a:r>
              <a:rPr lang="ar-EG" sz="2000" b="1" dirty="0" smtClean="0">
                <a:latin typeface="Tahoma" panose="020B0604030504040204" pitchFamily="34" charset="0"/>
                <a:ea typeface="Tahoma" panose="020B0604030504040204" pitchFamily="34" charset="0"/>
                <a:cs typeface="Tahoma" panose="020B0604030504040204" pitchFamily="34" charset="0"/>
              </a:rPr>
              <a:t>2. </a:t>
            </a:r>
            <a:r>
              <a:rPr lang="ar-SA" sz="2000" b="1" dirty="0" smtClean="0">
                <a:latin typeface="Tahoma" panose="020B0604030504040204" pitchFamily="34" charset="0"/>
                <a:ea typeface="Tahoma" panose="020B0604030504040204" pitchFamily="34" charset="0"/>
                <a:cs typeface="Tahoma" panose="020B0604030504040204" pitchFamily="34" charset="0"/>
              </a:rPr>
              <a:t>تحليل أصحاب المصلحة (</a:t>
            </a:r>
            <a:r>
              <a:rPr lang="en-US" sz="2000" b="1" dirty="0" smtClean="0">
                <a:latin typeface="Tahoma" panose="020B0604030504040204" pitchFamily="34" charset="0"/>
                <a:ea typeface="Tahoma" panose="020B0604030504040204" pitchFamily="34" charset="0"/>
                <a:cs typeface="Tahoma" panose="020B0604030504040204" pitchFamily="34" charset="0"/>
              </a:rPr>
              <a:t>(Stakeholder Analysis</a:t>
            </a:r>
            <a:endParaRPr lang="ar" sz="2000" b="1" dirty="0">
              <a:latin typeface="Tahoma" panose="020B0604030504040204" pitchFamily="34" charset="0"/>
              <a:ea typeface="Tahoma" panose="020B0604030504040204" pitchFamily="34" charset="0"/>
              <a:cs typeface="Tahoma" panose="020B0604030504040204" pitchFamily="34" charset="0"/>
            </a:endParaRPr>
          </a:p>
        </p:txBody>
      </p:sp>
      <p:sp>
        <p:nvSpPr>
          <p:cNvPr id="26" name="مستطيل 25"/>
          <p:cNvSpPr/>
          <p:nvPr/>
        </p:nvSpPr>
        <p:spPr>
          <a:xfrm>
            <a:off x="7909578" y="2741438"/>
            <a:ext cx="360272" cy="317956"/>
          </a:xfrm>
          <a:prstGeom prst="rect">
            <a:avLst/>
          </a:prstGeom>
          <a:blipFill>
            <a:blip r:embed="rId2"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3"/>
                </a:ext>
              </a:extLst>
            </a:blip>
            <a:srcRect/>
            <a:stretch>
              <a:fillRect/>
            </a:stretch>
          </a:blipFill>
          <a:ln w="15875" cap="flat" cmpd="sng" algn="ctr">
            <a:solidFill>
              <a:sysClr val="window" lastClr="FFFFFF">
                <a:alpha val="0"/>
                <a:hueOff val="0"/>
                <a:satOff val="0"/>
                <a:lumOff val="0"/>
                <a:alphaOff val="0"/>
              </a:sysClr>
            </a:solidFill>
            <a:prstDash val="solid"/>
          </a:ln>
          <a:effectLst/>
        </p:spPr>
      </p:sp>
      <p:sp>
        <p:nvSpPr>
          <p:cNvPr id="27" name="مستطيل 26" descr="Processor"/>
          <p:cNvSpPr/>
          <p:nvPr/>
        </p:nvSpPr>
        <p:spPr>
          <a:xfrm>
            <a:off x="7909846" y="3675945"/>
            <a:ext cx="399702" cy="399702"/>
          </a:xfrm>
          <a:prstGeom prst="rect">
            <a:avLst/>
          </a:prstGeom>
          <a:blipFill>
            <a:blip r:embed="rId4"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5"/>
                </a:ext>
              </a:extLst>
            </a:blip>
            <a:srcRect/>
            <a:stretch>
              <a:fillRect/>
            </a:stretch>
          </a:blipFill>
          <a:ln w="15875" cap="flat" cmpd="sng" algn="ctr">
            <a:solidFill>
              <a:sysClr val="window" lastClr="FFFFFF">
                <a:alpha val="0"/>
                <a:hueOff val="0"/>
                <a:satOff val="0"/>
                <a:lumOff val="0"/>
                <a:alphaOff val="0"/>
              </a:sysClr>
            </a:solidFill>
            <a:prstDash val="solid"/>
          </a:ln>
          <a:effectLst/>
        </p:spPr>
      </p:sp>
      <p:sp>
        <p:nvSpPr>
          <p:cNvPr id="28" name="مربع نص 27"/>
          <p:cNvSpPr txBox="1"/>
          <p:nvPr/>
        </p:nvSpPr>
        <p:spPr>
          <a:xfrm>
            <a:off x="711320" y="4587959"/>
            <a:ext cx="7291432" cy="400110"/>
          </a:xfrm>
          <a:prstGeom prst="rect">
            <a:avLst/>
          </a:prstGeom>
          <a:noFill/>
        </p:spPr>
        <p:txBody>
          <a:bodyPr wrap="square" rtlCol="0">
            <a:spAutoFit/>
          </a:bodyPr>
          <a:lstStyle/>
          <a:p>
            <a:pPr lvl="0" algn="ctr"/>
            <a:r>
              <a:rPr lang="en-US" sz="2000" b="1" dirty="0">
                <a:latin typeface="Tahoma" panose="020B0604030504040204" pitchFamily="34" charset="0"/>
                <a:ea typeface="Tahoma" panose="020B0604030504040204" pitchFamily="34" charset="0"/>
                <a:cs typeface="Tahoma" panose="020B0604030504040204" pitchFamily="34" charset="0"/>
              </a:rPr>
              <a:t>3</a:t>
            </a:r>
            <a:r>
              <a:rPr lang="ar-SA" sz="2000" b="1" dirty="0">
                <a:latin typeface="Tahoma" panose="020B0604030504040204" pitchFamily="34" charset="0"/>
                <a:ea typeface="Tahoma" panose="020B0604030504040204" pitchFamily="34" charset="0"/>
                <a:cs typeface="Tahoma" panose="020B0604030504040204" pitchFamily="34" charset="0"/>
              </a:rPr>
              <a:t>. خطة زمنية لتنفيذ مشروع "إدارة برامج تطوير المهارات</a:t>
            </a:r>
            <a:r>
              <a:rPr kumimoji="0" lang="ar-SA" sz="2000" b="1" i="0" u="none" strike="noStrike" kern="0" cap="none" spc="0" normalizeH="0" baseline="0" noProof="0" dirty="0" smtClean="0">
                <a:ln>
                  <a:noFill/>
                </a:ln>
                <a:solidFill>
                  <a:sysClr val="windowText" lastClr="000000"/>
                </a:solidFill>
                <a:effectLst/>
                <a:uLnTx/>
                <a:uFillTx/>
              </a:rPr>
              <a:t>"</a:t>
            </a:r>
            <a:endParaRPr kumimoji="0" lang="ar-SA" sz="2000" b="1" i="0" u="none" strike="noStrike" kern="0" cap="none" spc="0" normalizeH="0" baseline="0" noProof="0" dirty="0">
              <a:ln>
                <a:noFill/>
              </a:ln>
              <a:solidFill>
                <a:sysClr val="windowText" lastClr="000000"/>
              </a:solidFill>
              <a:effectLst/>
              <a:uLnTx/>
              <a:uFillTx/>
            </a:endParaRPr>
          </a:p>
        </p:txBody>
      </p:sp>
      <p:sp>
        <p:nvSpPr>
          <p:cNvPr id="29" name="مستطيل 28" descr="Cloud Computing"/>
          <p:cNvSpPr/>
          <p:nvPr/>
        </p:nvSpPr>
        <p:spPr>
          <a:xfrm>
            <a:off x="7879269" y="5655585"/>
            <a:ext cx="399702" cy="399702"/>
          </a:xfrm>
          <a:prstGeom prst="rect">
            <a:avLst/>
          </a:prstGeom>
          <a:blipFill>
            <a:blip r:embed="rId6"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7"/>
                </a:ext>
              </a:extLst>
            </a:blip>
            <a:srcRect/>
            <a:stretch>
              <a:fillRect/>
            </a:stretch>
          </a:blipFill>
          <a:ln w="15875" cap="flat" cmpd="sng" algn="ctr">
            <a:solidFill>
              <a:sysClr val="window" lastClr="FFFFFF">
                <a:alpha val="0"/>
                <a:hueOff val="0"/>
                <a:satOff val="0"/>
                <a:lumOff val="0"/>
                <a:alphaOff val="0"/>
              </a:sysClr>
            </a:solidFill>
            <a:prstDash val="solid"/>
          </a:ln>
          <a:effectLst/>
        </p:spPr>
      </p:sp>
      <p:sp>
        <p:nvSpPr>
          <p:cNvPr id="31" name="مستطيل 30"/>
          <p:cNvSpPr/>
          <p:nvPr/>
        </p:nvSpPr>
        <p:spPr>
          <a:xfrm>
            <a:off x="7900843" y="4587959"/>
            <a:ext cx="399702" cy="399702"/>
          </a:xfrm>
          <a:prstGeom prst="rect">
            <a:avLst/>
          </a:prstGeom>
          <a:blipFill>
            <a:blip r:embed="rId8" cstate="print">
              <a:extLst>
                <a:ext uri="{28A0092B-C50C-407E-A947-70E740481C1C}">
                  <a14:useLocalDpi xmlns:a14="http://schemas.microsoft.com/office/drawing/2010/main" val="0"/>
                </a:ext>
              </a:extLst>
            </a:blip>
            <a:srcRect/>
            <a:stretch>
              <a:fillRect/>
            </a:stretch>
          </a:blipFill>
          <a:ln w="15875" cap="flat" cmpd="sng" algn="ctr">
            <a:solidFill>
              <a:sysClr val="window" lastClr="FFFFFF">
                <a:alpha val="0"/>
                <a:hueOff val="0"/>
                <a:satOff val="0"/>
                <a:lumOff val="0"/>
                <a:alphaOff val="0"/>
              </a:sysClr>
            </a:solidFill>
            <a:prstDash val="solid"/>
          </a:ln>
          <a:effectLst/>
        </p:spPr>
      </p:sp>
      <p:pic>
        <p:nvPicPr>
          <p:cNvPr id="32" name="عنصر نائب للمحتوى 6" descr="لوحة الدائرة الكهربية">
            <a:extLst>
              <a:ext uri="{FF2B5EF4-FFF2-40B4-BE49-F238E27FC236}">
                <a16:creationId xmlns:a16="http://schemas.microsoft.com/office/drawing/2014/main" id="{38616497-6A2B-4863-A3DD-A2D0AF074897}"/>
              </a:ext>
            </a:extLst>
          </p:cNvPr>
          <p:cNvPicPr>
            <a:picLocks noChangeAspect="1"/>
          </p:cNvPicPr>
          <p:nvPr/>
        </p:nvPicPr>
        <p:blipFill rotWithShape="1">
          <a:blip r:embed="rId9">
            <a:alphaModFix amt="85000"/>
            <a:duotone>
              <a:prstClr val="black"/>
              <a:srgbClr val="54BCDF">
                <a:tint val="45000"/>
                <a:satMod val="400000"/>
              </a:srgbClr>
            </a:duotone>
          </a:blip>
          <a:srcRect l="10584" r="10584"/>
          <a:stretch/>
        </p:blipFill>
        <p:spPr>
          <a:xfrm>
            <a:off x="8372532" y="9525"/>
            <a:ext cx="3860993" cy="6848475"/>
          </a:xfrm>
          <a:prstGeom prst="rect">
            <a:avLst/>
          </a:prstGeom>
        </p:spPr>
      </p:pic>
      <p:sp>
        <p:nvSpPr>
          <p:cNvPr id="34" name="مربع نص 33"/>
          <p:cNvSpPr txBox="1"/>
          <p:nvPr/>
        </p:nvSpPr>
        <p:spPr>
          <a:xfrm>
            <a:off x="88533" y="78258"/>
            <a:ext cx="1410511" cy="1205791"/>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p:spPr>
        <p:txBody>
          <a:bodyPr wrap="square" rtlCol="0">
            <a:spAutoFit/>
          </a:bodyPr>
          <a:lstStyle/>
          <a:p>
            <a:pPr defTabSz="457200"/>
            <a:endParaRPr lang="en-US" dirty="0">
              <a:solidFill>
                <a:prstClr val="white"/>
              </a:solidFill>
              <a:latin typeface="Tw Cen MT" panose="020B0602020104020603"/>
            </a:endParaRPr>
          </a:p>
        </p:txBody>
      </p:sp>
      <p:sp>
        <p:nvSpPr>
          <p:cNvPr id="6" name="مربع نص 5"/>
          <p:cNvSpPr txBox="1"/>
          <p:nvPr/>
        </p:nvSpPr>
        <p:spPr>
          <a:xfrm>
            <a:off x="446387" y="1284049"/>
            <a:ext cx="7782490" cy="875654"/>
          </a:xfrm>
          <a:prstGeom prst="rect">
            <a:avLst/>
          </a:prstGeom>
          <a:noFill/>
        </p:spPr>
        <p:txBody>
          <a:bodyPr wrap="square" rtlCol="0">
            <a:spAutoFit/>
          </a:bodyPr>
          <a:lstStyle/>
          <a:p>
            <a:endParaRPr lang="en-US" dirty="0"/>
          </a:p>
        </p:txBody>
      </p:sp>
      <p:sp>
        <p:nvSpPr>
          <p:cNvPr id="23" name="مربع نص 22"/>
          <p:cNvSpPr txBox="1"/>
          <p:nvPr/>
        </p:nvSpPr>
        <p:spPr>
          <a:xfrm>
            <a:off x="476655" y="1263140"/>
            <a:ext cx="7782490" cy="875654"/>
          </a:xfrm>
          <a:prstGeom prst="rect">
            <a:avLst/>
          </a:prstGeom>
          <a:noFill/>
        </p:spPr>
        <p:txBody>
          <a:bodyPr wrap="square" rtlCol="0">
            <a:spAutoFit/>
          </a:bodyPr>
          <a:lstStyle/>
          <a:p>
            <a:endParaRPr lang="en-US" dirty="0"/>
          </a:p>
        </p:txBody>
      </p:sp>
      <p:sp>
        <p:nvSpPr>
          <p:cNvPr id="8" name="مربع نص 7"/>
          <p:cNvSpPr txBox="1"/>
          <p:nvPr/>
        </p:nvSpPr>
        <p:spPr>
          <a:xfrm>
            <a:off x="807982" y="1495604"/>
            <a:ext cx="7297412" cy="646331"/>
          </a:xfrm>
          <a:prstGeom prst="rect">
            <a:avLst/>
          </a:prstGeom>
          <a:noFill/>
        </p:spPr>
        <p:txBody>
          <a:bodyPr wrap="square" rtlCol="0">
            <a:spAutoFit/>
          </a:bodyPr>
          <a:lstStyle/>
          <a:p>
            <a:pPr algn="ctr"/>
            <a:r>
              <a:rPr lang="ar-EG" b="1" dirty="0" smtClean="0">
                <a:solidFill>
                  <a:srgbClr val="FF0000"/>
                </a:solidFill>
              </a:rPr>
              <a:t>يركز مشروعنا على العناصر الأساسية لتطبيق وحدة تدريب وتطوير فعّالة ضمن نظام تخطيط موارد المؤسسات </a:t>
            </a:r>
            <a:r>
              <a:rPr lang="en-US" b="1" dirty="0" smtClean="0">
                <a:solidFill>
                  <a:srgbClr val="FF0000"/>
                </a:solidFill>
              </a:rPr>
              <a:t>ERP)</a:t>
            </a:r>
            <a:r>
              <a:rPr lang="ar-EG" b="1" dirty="0" smtClean="0">
                <a:solidFill>
                  <a:srgbClr val="FF0000"/>
                </a:solidFill>
              </a:rPr>
              <a:t>)</a:t>
            </a:r>
            <a:endParaRPr lang="en-US" b="1" dirty="0">
              <a:solidFill>
                <a:srgbClr val="FF0000"/>
              </a:solidFill>
            </a:endParaRPr>
          </a:p>
        </p:txBody>
      </p:sp>
      <p:sp>
        <p:nvSpPr>
          <p:cNvPr id="7" name="مربع نص 6"/>
          <p:cNvSpPr txBox="1"/>
          <p:nvPr/>
        </p:nvSpPr>
        <p:spPr>
          <a:xfrm>
            <a:off x="567113" y="5562191"/>
            <a:ext cx="7159558" cy="400110"/>
          </a:xfrm>
          <a:prstGeom prst="rect">
            <a:avLst/>
          </a:prstGeom>
          <a:noFill/>
        </p:spPr>
        <p:txBody>
          <a:bodyPr wrap="square" rtlCol="0">
            <a:spAutoFit/>
          </a:bodyPr>
          <a:lstStyle/>
          <a:p>
            <a:r>
              <a:rPr lang="ar-EG" sz="2000" b="1" dirty="0">
                <a:latin typeface="Tahoma" panose="020B0604030504040204" pitchFamily="34" charset="0"/>
                <a:ea typeface="Tahoma" panose="020B0604030504040204" pitchFamily="34" charset="0"/>
                <a:cs typeface="Tahoma" panose="020B0604030504040204" pitchFamily="34" charset="0"/>
              </a:rPr>
              <a:t>4. الأثر المتوقع</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8454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0"/>
          <p:cNvSpPr/>
          <p:nvPr/>
        </p:nvSpPr>
        <p:spPr>
          <a:xfrm>
            <a:off x="1387346" y="2834816"/>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34" name="مربع نص 33"/>
          <p:cNvSpPr txBox="1"/>
          <p:nvPr/>
        </p:nvSpPr>
        <p:spPr>
          <a:xfrm>
            <a:off x="88533" y="78258"/>
            <a:ext cx="1410511" cy="120579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wrap="square" rtlCol="0">
            <a:spAutoFit/>
          </a:bodyPr>
          <a:lstStyle/>
          <a:p>
            <a:pPr defTabSz="457200"/>
            <a:endParaRPr lang="en-US" dirty="0">
              <a:solidFill>
                <a:prstClr val="white"/>
              </a:solidFill>
              <a:latin typeface="Tw Cen MT" panose="020B0602020104020603"/>
            </a:endParaRPr>
          </a:p>
        </p:txBody>
      </p:sp>
      <p:pic>
        <p:nvPicPr>
          <p:cNvPr id="35" name="Image 0" descr="preencoded.png"/>
          <p:cNvPicPr>
            <a:picLocks noChangeAspect="1"/>
          </p:cNvPicPr>
          <p:nvPr/>
        </p:nvPicPr>
        <p:blipFill>
          <a:blip r:embed="rId3"/>
          <a:stretch>
            <a:fillRect/>
          </a:stretch>
        </p:blipFill>
        <p:spPr>
          <a:xfrm>
            <a:off x="0" y="0"/>
            <a:ext cx="12192000" cy="2835235"/>
          </a:xfrm>
          <a:prstGeom prst="rect">
            <a:avLst/>
          </a:prstGeom>
        </p:spPr>
      </p:pic>
      <p:sp>
        <p:nvSpPr>
          <p:cNvPr id="37" name="Text 1"/>
          <p:cNvSpPr/>
          <p:nvPr/>
        </p:nvSpPr>
        <p:spPr>
          <a:xfrm>
            <a:off x="258610" y="3111995"/>
            <a:ext cx="11563276" cy="744260"/>
          </a:xfrm>
          <a:prstGeom prst="rect">
            <a:avLst/>
          </a:prstGeom>
          <a:noFill/>
          <a:ln/>
        </p:spPr>
        <p:txBody>
          <a:bodyPr wrap="none" lIns="0" tIns="0" rIns="0" bIns="0" rtlCol="0" anchor="t"/>
          <a:lstStyle/>
          <a:p>
            <a:pPr marL="0" marR="0" lvl="0" indent="0" algn="ctr" defTabSz="914400" eaLnBrk="1" fontAlgn="auto" latinLnBrk="0" hangingPunct="1">
              <a:lnSpc>
                <a:spcPts val="5850"/>
              </a:lnSpc>
              <a:spcBef>
                <a:spcPts val="0"/>
              </a:spcBef>
              <a:spcAft>
                <a:spcPts val="0"/>
              </a:spcAft>
              <a:buClrTx/>
              <a:buSzTx/>
              <a:buFontTx/>
              <a:buNone/>
              <a:tabLst/>
              <a:defRPr/>
            </a:pPr>
            <a:r>
              <a:rPr kumimoji="0" lang="ar-EG" sz="4800" b="1" i="0" u="none" strike="noStrike" kern="0" cap="none" spc="0" normalizeH="0" baseline="0" noProof="0" dirty="0" smtClean="0">
                <a:ln>
                  <a:noFill/>
                </a:ln>
                <a:solidFill>
                  <a:srgbClr val="FF0000"/>
                </a:solidFill>
                <a:effectLst/>
                <a:uLnTx/>
                <a:uFillTx/>
                <a:latin typeface="Petrona Bold" pitchFamily="34" charset="0"/>
                <a:ea typeface="Petrona Bold" pitchFamily="34" charset="-122"/>
                <a:cs typeface="ÑÞÚÉBoutros Rokaa" pitchFamily="2" charset="-78"/>
              </a:rPr>
              <a:t>1.تخطيط المشروع</a:t>
            </a:r>
            <a:r>
              <a:rPr kumimoji="0" lang="ar-EG" sz="4800" b="1" i="0" u="none" strike="noStrike" kern="0" cap="none" spc="0" normalizeH="0" noProof="0" dirty="0" smtClean="0">
                <a:ln>
                  <a:noFill/>
                </a:ln>
                <a:solidFill>
                  <a:srgbClr val="FF0000"/>
                </a:solidFill>
                <a:effectLst/>
                <a:uLnTx/>
                <a:uFillTx/>
                <a:latin typeface="Petrona Bold" pitchFamily="34" charset="0"/>
                <a:ea typeface="Petrona Bold" pitchFamily="34" charset="-122"/>
                <a:cs typeface="ÑÞÚÉBoutros Rokaa" pitchFamily="2" charset="-78"/>
              </a:rPr>
              <a:t> (تحديد الرؤية)</a:t>
            </a:r>
            <a:endParaRPr kumimoji="0" lang="en-US" sz="4800" b="0" i="0" u="none" strike="noStrike" kern="0" cap="none" spc="0" normalizeH="0" baseline="0" noProof="0" dirty="0">
              <a:ln>
                <a:noFill/>
              </a:ln>
              <a:solidFill>
                <a:srgbClr val="FF0000"/>
              </a:solidFill>
              <a:effectLst/>
              <a:uLnTx/>
              <a:uFillTx/>
              <a:cs typeface="ÑÞÚÉBoutros Rokaa" pitchFamily="2" charset="-78"/>
            </a:endParaRPr>
          </a:p>
        </p:txBody>
      </p:sp>
      <p:sp>
        <p:nvSpPr>
          <p:cNvPr id="39" name="Text 3"/>
          <p:cNvSpPr/>
          <p:nvPr/>
        </p:nvSpPr>
        <p:spPr>
          <a:xfrm>
            <a:off x="367467" y="3909460"/>
            <a:ext cx="11748332" cy="725805"/>
          </a:xfrm>
          <a:prstGeom prst="rect">
            <a:avLst/>
          </a:prstGeom>
          <a:noFill/>
          <a:ln/>
        </p:spPr>
        <p:txBody>
          <a:bodyPr wrap="square" lIns="0" tIns="0" rIns="0" bIns="0" rtlCol="0" anchor="t"/>
          <a:lstStyle/>
          <a:p>
            <a:pPr marL="342900" lvl="0" indent="-342900" algn="ctr" defTabSz="457200">
              <a:buFont typeface="Wingdings" panose="05000000000000000000" pitchFamily="2" charset="2"/>
              <a:buChar char="Ø"/>
            </a:pPr>
            <a:r>
              <a:rPr lang="ar-EG" sz="2400" b="1" dirty="0">
                <a:latin typeface="Tw Cen MT" panose="020B0602020104020603"/>
              </a:rPr>
              <a:t>يركز هذا التوثيق على مشروع التدريب والتطوير في شركة </a:t>
            </a:r>
            <a:r>
              <a:rPr lang="en-US" sz="2400" b="1" dirty="0" err="1">
                <a:latin typeface="Tw Cen MT" panose="020B0602020104020603"/>
              </a:rPr>
              <a:t>FemFive</a:t>
            </a:r>
            <a:r>
              <a:rPr lang="en-US" sz="2400" b="1" dirty="0">
                <a:latin typeface="Tw Cen MT" panose="020B0602020104020603"/>
              </a:rPr>
              <a:t>، </a:t>
            </a:r>
            <a:r>
              <a:rPr lang="ar-EG" sz="2400" b="1" dirty="0">
                <a:latin typeface="Tw Cen MT" panose="020B0602020104020603"/>
              </a:rPr>
              <a:t>وهي شركة إنتاجية متخصصة في تصميم وإنتاج الملابس النسائية الراقية </a:t>
            </a:r>
            <a:r>
              <a:rPr lang="ar-EG" sz="2400" b="1" dirty="0" smtClean="0">
                <a:latin typeface="Tw Cen MT" panose="020B0602020104020603"/>
              </a:rPr>
              <a:t>للسيدات الموجهة </a:t>
            </a:r>
            <a:r>
              <a:rPr lang="ar-EG" sz="2400" b="1" dirty="0">
                <a:latin typeface="Tw Cen MT" panose="020B0602020104020603"/>
              </a:rPr>
              <a:t>للعمِل</a:t>
            </a:r>
            <a:r>
              <a:rPr lang="en-US" sz="2400" b="1" dirty="0">
                <a:latin typeface="Tw Cen MT" panose="020B0602020104020603"/>
              </a:rPr>
              <a:t>Formal Wear)</a:t>
            </a:r>
            <a:r>
              <a:rPr lang="ar-EG" sz="2400" b="1" dirty="0" smtClean="0">
                <a:latin typeface="Tw Cen MT" panose="020B0602020104020603"/>
              </a:rPr>
              <a:t>) وهدفنا هو تعزيز مهارات الموظفين وانتاجيتهم من خلال برنامج تدريبي منظم</a:t>
            </a:r>
            <a:endParaRPr lang="en-US" sz="2400" b="1" dirty="0">
              <a:latin typeface="Tw Cen MT" panose="020B0602020104020603"/>
            </a:endParaRPr>
          </a:p>
        </p:txBody>
      </p:sp>
      <p:sp>
        <p:nvSpPr>
          <p:cNvPr id="40" name="Text 3"/>
          <p:cNvSpPr/>
          <p:nvPr/>
        </p:nvSpPr>
        <p:spPr>
          <a:xfrm>
            <a:off x="225953" y="5346587"/>
            <a:ext cx="11889846" cy="725805"/>
          </a:xfrm>
          <a:prstGeom prst="rect">
            <a:avLst/>
          </a:prstGeom>
          <a:noFill/>
          <a:ln/>
        </p:spPr>
        <p:txBody>
          <a:bodyPr wrap="square" lIns="0" tIns="0" rIns="0" bIns="0" rtlCol="0" anchor="t"/>
          <a:lstStyle/>
          <a:p>
            <a:pPr marL="342900" lvl="0" indent="-342900" algn="ctr" defTabSz="457200">
              <a:buFont typeface="Wingdings" panose="05000000000000000000" pitchFamily="2" charset="2"/>
              <a:buChar char="Ø"/>
            </a:pPr>
            <a:r>
              <a:rPr lang="ar-EG" sz="2400" b="1" dirty="0" smtClean="0">
                <a:latin typeface="Tw Cen MT" panose="020B0602020104020603"/>
              </a:rPr>
              <a:t>يعد التخطيط الفعال للمشروع هو حجر الزاوية في نجاح تنفيذ نظام تخطيط موارد المؤسسات (</a:t>
            </a:r>
            <a:r>
              <a:rPr lang="en-US" sz="2400" b="1" dirty="0" smtClean="0">
                <a:latin typeface="Tw Cen MT" panose="020B0602020104020603"/>
              </a:rPr>
              <a:t>ERP</a:t>
            </a:r>
            <a:r>
              <a:rPr lang="ar-EG" sz="2400" b="1" dirty="0" smtClean="0">
                <a:latin typeface="Tw Cen MT" panose="020B0602020104020603"/>
              </a:rPr>
              <a:t>) مما يضمن التوافق مع اهداف المؤسسة وتحسين استخدام الموارد</a:t>
            </a:r>
            <a:endParaRPr lang="en-US" sz="2400" b="1" dirty="0">
              <a:latin typeface="Tw Cen MT" panose="020B0602020104020603"/>
            </a:endParaRPr>
          </a:p>
        </p:txBody>
      </p:sp>
      <p:pic>
        <p:nvPicPr>
          <p:cNvPr id="41" name="صورة 40"/>
          <p:cNvPicPr>
            <a:picLocks noChangeAspect="1"/>
          </p:cNvPicPr>
          <p:nvPr/>
        </p:nvPicPr>
        <p:blipFill>
          <a:blip r:embed="rId4"/>
          <a:stretch>
            <a:fillRect/>
          </a:stretch>
        </p:blipFill>
        <p:spPr>
          <a:xfrm>
            <a:off x="11212289" y="-53205"/>
            <a:ext cx="1068244" cy="936294"/>
          </a:xfrm>
          <a:prstGeom prst="rect">
            <a:avLst/>
          </a:prstGeom>
        </p:spPr>
      </p:pic>
    </p:spTree>
    <p:extLst>
      <p:ext uri="{BB962C8B-B14F-4D97-AF65-F5344CB8AC3E}">
        <p14:creationId xmlns:p14="http://schemas.microsoft.com/office/powerpoint/2010/main" val="146751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0"/>
          <p:cNvSpPr/>
          <p:nvPr/>
        </p:nvSpPr>
        <p:spPr>
          <a:xfrm>
            <a:off x="1387346" y="2834816"/>
            <a:ext cx="6272451" cy="326708"/>
          </a:xfrm>
          <a:prstGeom prst="rect">
            <a:avLst/>
          </a:prstGeom>
          <a:noFill/>
          <a:ln/>
        </p:spPr>
        <p:txBody>
          <a:bodyPr wrap="none" lIns="0" tIns="0" rIns="0" bIns="0" rtlCol="0" anchor="t"/>
          <a:lstStyle/>
          <a:p>
            <a:pPr marL="342900" marR="0" lvl="0" indent="-342900" algn="l" defTabSz="914400" rtl="0" eaLnBrk="1" fontAlgn="auto" latinLnBrk="0" hangingPunct="1">
              <a:lnSpc>
                <a:spcPts val="2550"/>
              </a:lnSpc>
              <a:spcBef>
                <a:spcPts val="0"/>
              </a:spcBef>
              <a:spcAft>
                <a:spcPts val="0"/>
              </a:spcAft>
              <a:buClrTx/>
              <a:buSzPct val="100000"/>
              <a:buFontTx/>
              <a:buChar char="•"/>
              <a:tabLst/>
              <a:defRPr/>
            </a:pPr>
            <a:endParaRPr kumimoji="0" lang="en-US" b="1" i="0" u="none" strike="noStrike" kern="1200" cap="none" spc="0" normalizeH="0" baseline="0" noProof="0" dirty="0">
              <a:ln>
                <a:noFill/>
              </a:ln>
              <a:solidFill>
                <a:prstClr val="black"/>
              </a:solidFill>
              <a:effectLst/>
              <a:uLnTx/>
              <a:uFillTx/>
              <a:latin typeface="Calibri" panose="020F0502020204030204"/>
            </a:endParaRPr>
          </a:p>
        </p:txBody>
      </p:sp>
      <p:sp>
        <p:nvSpPr>
          <p:cNvPr id="34" name="مربع نص 33"/>
          <p:cNvSpPr txBox="1"/>
          <p:nvPr/>
        </p:nvSpPr>
        <p:spPr>
          <a:xfrm>
            <a:off x="88533" y="78258"/>
            <a:ext cx="1410511" cy="120579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wrap="square" rtlCol="0">
            <a:spAutoFit/>
          </a:bodyPr>
          <a:lstStyle/>
          <a:p>
            <a:pPr defTabSz="457200"/>
            <a:endParaRPr lang="en-US" dirty="0">
              <a:solidFill>
                <a:prstClr val="white"/>
              </a:solidFill>
              <a:latin typeface="Tw Cen MT" panose="020B0602020104020603"/>
            </a:endParaRPr>
          </a:p>
        </p:txBody>
      </p:sp>
      <p:sp>
        <p:nvSpPr>
          <p:cNvPr id="37" name="Text 1"/>
          <p:cNvSpPr/>
          <p:nvPr/>
        </p:nvSpPr>
        <p:spPr>
          <a:xfrm>
            <a:off x="258610" y="3111995"/>
            <a:ext cx="11563276" cy="744260"/>
          </a:xfrm>
          <a:prstGeom prst="rect">
            <a:avLst/>
          </a:prstGeom>
          <a:noFill/>
          <a:ln/>
        </p:spPr>
        <p:txBody>
          <a:bodyPr wrap="none" lIns="0" tIns="0" rIns="0" bIns="0" rtlCol="0" anchor="t"/>
          <a:lstStyle/>
          <a:p>
            <a:pPr marL="0" marR="0" lvl="0" indent="0" algn="ctr" defTabSz="914400" eaLnBrk="1" fontAlgn="auto" latinLnBrk="0" hangingPunct="1">
              <a:lnSpc>
                <a:spcPts val="5850"/>
              </a:lnSpc>
              <a:spcBef>
                <a:spcPts val="0"/>
              </a:spcBef>
              <a:spcAft>
                <a:spcPts val="0"/>
              </a:spcAft>
              <a:buClrTx/>
              <a:buSzTx/>
              <a:buFontTx/>
              <a:buNone/>
              <a:tabLst/>
              <a:defRPr/>
            </a:pPr>
            <a:r>
              <a:rPr kumimoji="0" lang="ar-EG" sz="4800" b="1" i="0" u="none" strike="noStrike" kern="0" cap="none" spc="0" normalizeH="0" baseline="0" noProof="0" dirty="0" smtClean="0">
                <a:ln>
                  <a:noFill/>
                </a:ln>
                <a:solidFill>
                  <a:srgbClr val="FF0000"/>
                </a:solidFill>
                <a:effectLst/>
                <a:uLnTx/>
                <a:uFillTx/>
                <a:latin typeface="Petrona Bold" pitchFamily="34" charset="0"/>
                <a:ea typeface="Petrona Bold" pitchFamily="34" charset="-122"/>
                <a:cs typeface="ÑÞÚÉBoutros Rokaa" pitchFamily="2" charset="-78"/>
              </a:rPr>
              <a:t>1.تخطيط المشروع</a:t>
            </a:r>
            <a:r>
              <a:rPr kumimoji="0" lang="ar-EG" sz="4800" b="1" i="0" u="none" strike="noStrike" kern="0" cap="none" spc="0" normalizeH="0" noProof="0" dirty="0" smtClean="0">
                <a:ln>
                  <a:noFill/>
                </a:ln>
                <a:solidFill>
                  <a:srgbClr val="FF0000"/>
                </a:solidFill>
                <a:effectLst/>
                <a:uLnTx/>
                <a:uFillTx/>
                <a:latin typeface="Petrona Bold" pitchFamily="34" charset="0"/>
                <a:ea typeface="Petrona Bold" pitchFamily="34" charset="-122"/>
                <a:cs typeface="ÑÞÚÉBoutros Rokaa" pitchFamily="2" charset="-78"/>
              </a:rPr>
              <a:t> (تحديد الرؤية)</a:t>
            </a:r>
            <a:endParaRPr kumimoji="0" lang="en-US" sz="4800" b="0" i="0" u="none" strike="noStrike" kern="0" cap="none" spc="0" normalizeH="0" baseline="0" noProof="0" dirty="0">
              <a:ln>
                <a:noFill/>
              </a:ln>
              <a:solidFill>
                <a:srgbClr val="FF0000"/>
              </a:solidFill>
              <a:effectLst/>
              <a:uLnTx/>
              <a:uFillTx/>
              <a:cs typeface="ÑÞÚÉBoutros Rokaa" pitchFamily="2" charset="-78"/>
            </a:endParaRPr>
          </a:p>
        </p:txBody>
      </p:sp>
      <p:pic>
        <p:nvPicPr>
          <p:cNvPr id="8" name="Image 0" descr="preencoded.png"/>
          <p:cNvPicPr>
            <a:picLocks noChangeAspect="1"/>
          </p:cNvPicPr>
          <p:nvPr/>
        </p:nvPicPr>
        <p:blipFill>
          <a:blip r:embed="rId3"/>
          <a:stretch>
            <a:fillRect/>
          </a:stretch>
        </p:blipFill>
        <p:spPr>
          <a:xfrm>
            <a:off x="0" y="0"/>
            <a:ext cx="12192000" cy="2835235"/>
          </a:xfrm>
          <a:prstGeom prst="rect">
            <a:avLst/>
          </a:prstGeom>
        </p:spPr>
      </p:pic>
      <p:sp>
        <p:nvSpPr>
          <p:cNvPr id="9" name="Shape 2"/>
          <p:cNvSpPr/>
          <p:nvPr/>
        </p:nvSpPr>
        <p:spPr>
          <a:xfrm>
            <a:off x="88533" y="3856255"/>
            <a:ext cx="3926871" cy="2919962"/>
          </a:xfrm>
          <a:prstGeom prst="roundRect">
            <a:avLst>
              <a:gd name="adj" fmla="val 3204"/>
            </a:avLst>
          </a:prstGeom>
          <a:solidFill>
            <a:srgbClr val="CCEEFF"/>
          </a:solidFill>
          <a:ln w="7620">
            <a:solidFill>
              <a:srgbClr val="B2D4E5"/>
            </a:solidFill>
            <a:prstDash val="solid"/>
          </a:ln>
        </p:spPr>
      </p:sp>
      <p:sp>
        <p:nvSpPr>
          <p:cNvPr id="10" name="Shape 3"/>
          <p:cNvSpPr/>
          <p:nvPr/>
        </p:nvSpPr>
        <p:spPr>
          <a:xfrm>
            <a:off x="3000853" y="4013885"/>
            <a:ext cx="834569" cy="656168"/>
          </a:xfrm>
          <a:prstGeom prst="roundRect">
            <a:avLst>
              <a:gd name="adj" fmla="val 13436980"/>
            </a:avLst>
          </a:prstGeom>
          <a:solidFill>
            <a:srgbClr val="007EBD"/>
          </a:solidFill>
          <a:ln/>
        </p:spPr>
      </p:sp>
      <p:sp>
        <p:nvSpPr>
          <p:cNvPr id="12" name="Text 4"/>
          <p:cNvSpPr/>
          <p:nvPr/>
        </p:nvSpPr>
        <p:spPr>
          <a:xfrm>
            <a:off x="322967" y="4905158"/>
            <a:ext cx="3590023" cy="358797"/>
          </a:xfrm>
          <a:prstGeom prst="rect">
            <a:avLst/>
          </a:prstGeom>
          <a:noFill/>
          <a:ln/>
        </p:spPr>
        <p:txBody>
          <a:bodyPr wrap="none" lIns="0" tIns="0" rIns="0" bIns="0" rtlCol="0" anchor="t"/>
          <a:lstStyle/>
          <a:p>
            <a:pPr>
              <a:lnSpc>
                <a:spcPts val="2900"/>
              </a:lnSpc>
            </a:pPr>
            <a:r>
              <a:rPr lang="ar-EG" sz="2300" b="1" dirty="0" smtClean="0">
                <a:solidFill>
                  <a:srgbClr val="272525"/>
                </a:solidFill>
                <a:latin typeface="Petrona Bold" pitchFamily="34" charset="0"/>
                <a:ea typeface="Petrona Bold" pitchFamily="34" charset="-122"/>
                <a:cs typeface="Petrona Bold" pitchFamily="34" charset="-120"/>
              </a:rPr>
              <a:t>النظام المستخدم</a:t>
            </a:r>
            <a:endParaRPr lang="ar-EG" sz="2300" b="1" dirty="0">
              <a:solidFill>
                <a:srgbClr val="272525"/>
              </a:solidFill>
              <a:latin typeface="Petrona Bold" pitchFamily="34" charset="0"/>
              <a:ea typeface="Petrona Bold" pitchFamily="34" charset="-122"/>
              <a:cs typeface="Petrona Bold" pitchFamily="34" charset="-120"/>
            </a:endParaRPr>
          </a:p>
        </p:txBody>
      </p:sp>
      <p:sp>
        <p:nvSpPr>
          <p:cNvPr id="13" name="Text 5"/>
          <p:cNvSpPr/>
          <p:nvPr/>
        </p:nvSpPr>
        <p:spPr>
          <a:xfrm>
            <a:off x="322967" y="5438883"/>
            <a:ext cx="3692437" cy="1049869"/>
          </a:xfrm>
          <a:prstGeom prst="rect">
            <a:avLst/>
          </a:prstGeom>
          <a:noFill/>
          <a:ln/>
        </p:spPr>
        <p:txBody>
          <a:bodyPr wrap="square" lIns="0" tIns="0" rIns="0" bIns="0" rtlCol="0" anchor="t"/>
          <a:lstStyle/>
          <a:p>
            <a:pPr marL="228600" lvl="1" indent="-228600" algn="ctr" defTabSz="1111250">
              <a:lnSpc>
                <a:spcPct val="90000"/>
              </a:lnSpc>
              <a:spcBef>
                <a:spcPct val="0"/>
              </a:spcBef>
              <a:spcAft>
                <a:spcPct val="15000"/>
              </a:spcAft>
              <a:buChar char="••"/>
            </a:pPr>
            <a:r>
              <a:rPr lang="ar-EG" sz="2400" b="1" dirty="0" smtClean="0">
                <a:solidFill>
                  <a:schemeClr val="bg2">
                    <a:lumMod val="25000"/>
                  </a:schemeClr>
                </a:solidFill>
              </a:rPr>
              <a:t>برنامج </a:t>
            </a:r>
            <a:r>
              <a:rPr lang="en-US" sz="2400" b="1" dirty="0" smtClean="0">
                <a:solidFill>
                  <a:schemeClr val="bg2">
                    <a:lumMod val="25000"/>
                  </a:schemeClr>
                </a:solidFill>
              </a:rPr>
              <a:t>Microsoft Dynamics 365 (Finance and Operation Dynamics 365).</a:t>
            </a:r>
            <a:endParaRPr lang="en-US" sz="2400" b="1" dirty="0">
              <a:solidFill>
                <a:schemeClr val="bg2">
                  <a:lumMod val="25000"/>
                </a:schemeClr>
              </a:solidFill>
              <a:latin typeface="Microsoft Uighur" panose="02000000000000000000" pitchFamily="2" charset="-78"/>
              <a:cs typeface="MCS Taybah S_U normal." pitchFamily="2" charset="-78"/>
            </a:endParaRPr>
          </a:p>
        </p:txBody>
      </p:sp>
      <p:sp>
        <p:nvSpPr>
          <p:cNvPr id="15" name="Shape 2"/>
          <p:cNvSpPr/>
          <p:nvPr/>
        </p:nvSpPr>
        <p:spPr>
          <a:xfrm>
            <a:off x="4158133" y="3856255"/>
            <a:ext cx="3998255" cy="2919962"/>
          </a:xfrm>
          <a:prstGeom prst="roundRect">
            <a:avLst>
              <a:gd name="adj" fmla="val 3204"/>
            </a:avLst>
          </a:prstGeom>
          <a:solidFill>
            <a:srgbClr val="CCEEFF"/>
          </a:solidFill>
          <a:ln w="7620">
            <a:solidFill>
              <a:srgbClr val="B2D4E5"/>
            </a:solidFill>
            <a:prstDash val="solid"/>
          </a:ln>
        </p:spPr>
      </p:sp>
      <p:sp>
        <p:nvSpPr>
          <p:cNvPr id="16" name="Shape 3"/>
          <p:cNvSpPr/>
          <p:nvPr/>
        </p:nvSpPr>
        <p:spPr>
          <a:xfrm>
            <a:off x="7087970" y="4051849"/>
            <a:ext cx="823276" cy="668305"/>
          </a:xfrm>
          <a:prstGeom prst="roundRect">
            <a:avLst>
              <a:gd name="adj" fmla="val 13436980"/>
            </a:avLst>
          </a:prstGeom>
          <a:solidFill>
            <a:srgbClr val="007EBD"/>
          </a:solidFill>
          <a:ln/>
        </p:spPr>
      </p:sp>
      <p:sp>
        <p:nvSpPr>
          <p:cNvPr id="18" name="Text 4"/>
          <p:cNvSpPr/>
          <p:nvPr/>
        </p:nvSpPr>
        <p:spPr>
          <a:xfrm>
            <a:off x="4974770" y="4951552"/>
            <a:ext cx="2936475" cy="365433"/>
          </a:xfrm>
          <a:prstGeom prst="rect">
            <a:avLst/>
          </a:prstGeom>
          <a:noFill/>
          <a:ln/>
        </p:spPr>
        <p:txBody>
          <a:bodyPr wrap="none" lIns="0" tIns="0" rIns="0" bIns="0" rtlCol="0" anchor="t"/>
          <a:lstStyle/>
          <a:p>
            <a:pPr marL="0" indent="0">
              <a:lnSpc>
                <a:spcPts val="2900"/>
              </a:lnSpc>
              <a:buNone/>
            </a:pPr>
            <a:r>
              <a:rPr lang="ar-EG" sz="2300" b="1" dirty="0" smtClean="0">
                <a:solidFill>
                  <a:srgbClr val="272525"/>
                </a:solidFill>
                <a:latin typeface="Petrona Bold" pitchFamily="34" charset="0"/>
                <a:ea typeface="Petrona Bold" pitchFamily="34" charset="-122"/>
                <a:cs typeface="Petrona Bold" pitchFamily="34" charset="-120"/>
              </a:rPr>
              <a:t>الهدف </a:t>
            </a:r>
            <a:r>
              <a:rPr lang="ar-EG" sz="2300" b="1" dirty="0" err="1" smtClean="0">
                <a:solidFill>
                  <a:srgbClr val="272525"/>
                </a:solidFill>
                <a:latin typeface="Petrona Bold" pitchFamily="34" charset="0"/>
                <a:ea typeface="Petrona Bold" pitchFamily="34" charset="-122"/>
                <a:cs typeface="Petrona Bold" pitchFamily="34" charset="-120"/>
              </a:rPr>
              <a:t>الرئيسى</a:t>
            </a:r>
            <a:r>
              <a:rPr lang="ar-EG" sz="2300" b="1" dirty="0" smtClean="0">
                <a:solidFill>
                  <a:srgbClr val="272525"/>
                </a:solidFill>
                <a:latin typeface="Petrona Bold" pitchFamily="34" charset="0"/>
                <a:ea typeface="Petrona Bold" pitchFamily="34" charset="-122"/>
                <a:cs typeface="Petrona Bold" pitchFamily="34" charset="-120"/>
              </a:rPr>
              <a:t> </a:t>
            </a:r>
            <a:endParaRPr lang="en-US" sz="2300" dirty="0"/>
          </a:p>
        </p:txBody>
      </p:sp>
      <p:sp>
        <p:nvSpPr>
          <p:cNvPr id="19" name="Text 5"/>
          <p:cNvSpPr/>
          <p:nvPr/>
        </p:nvSpPr>
        <p:spPr>
          <a:xfrm>
            <a:off x="4249839" y="5472493"/>
            <a:ext cx="3609648" cy="1069289"/>
          </a:xfrm>
          <a:prstGeom prst="rect">
            <a:avLst/>
          </a:prstGeom>
          <a:noFill/>
          <a:ln/>
        </p:spPr>
        <p:txBody>
          <a:bodyPr wrap="square" lIns="0" tIns="0" rIns="0" bIns="0" rtlCol="0" anchor="t"/>
          <a:lstStyle/>
          <a:p>
            <a:pPr marL="285750" lvl="1" indent="-285750" algn="ctr" defTabSz="1244600">
              <a:lnSpc>
                <a:spcPct val="90000"/>
              </a:lnSpc>
              <a:spcBef>
                <a:spcPct val="0"/>
              </a:spcBef>
              <a:spcAft>
                <a:spcPct val="15000"/>
              </a:spcAft>
              <a:buChar char="••"/>
            </a:pPr>
            <a:r>
              <a:rPr lang="ar-EG" sz="2800" b="1" dirty="0"/>
              <a:t>إدارة البرامج </a:t>
            </a:r>
            <a:r>
              <a:rPr lang="ar-EG" sz="2800" b="1" dirty="0" smtClean="0"/>
              <a:t>و</a:t>
            </a:r>
            <a:r>
              <a:rPr lang="ar-EG" sz="2800" b="1" dirty="0"/>
              <a:t>تطوير المهارات</a:t>
            </a:r>
            <a:endParaRPr lang="en-US" sz="2800" b="1" dirty="0">
              <a:latin typeface="Microsoft Uighur" panose="02000000000000000000" pitchFamily="2" charset="-78"/>
              <a:cs typeface="MCS Taybah S_U normal." pitchFamily="2" charset="-78"/>
            </a:endParaRPr>
          </a:p>
        </p:txBody>
      </p:sp>
      <p:sp>
        <p:nvSpPr>
          <p:cNvPr id="20" name="Shape 2"/>
          <p:cNvSpPr/>
          <p:nvPr/>
        </p:nvSpPr>
        <p:spPr>
          <a:xfrm>
            <a:off x="8335453" y="3856629"/>
            <a:ext cx="3747287" cy="2920711"/>
          </a:xfrm>
          <a:prstGeom prst="roundRect">
            <a:avLst>
              <a:gd name="adj" fmla="val 3204"/>
            </a:avLst>
          </a:prstGeom>
          <a:solidFill>
            <a:srgbClr val="CCEEFF"/>
          </a:solidFill>
          <a:ln w="7620">
            <a:solidFill>
              <a:srgbClr val="B2D4E5"/>
            </a:solidFill>
            <a:prstDash val="solid"/>
          </a:ln>
        </p:spPr>
      </p:sp>
      <p:sp>
        <p:nvSpPr>
          <p:cNvPr id="21" name="Shape 3"/>
          <p:cNvSpPr/>
          <p:nvPr/>
        </p:nvSpPr>
        <p:spPr>
          <a:xfrm>
            <a:off x="11209036" y="4047668"/>
            <a:ext cx="748529" cy="680442"/>
          </a:xfrm>
          <a:prstGeom prst="roundRect">
            <a:avLst>
              <a:gd name="adj" fmla="val 13436980"/>
            </a:avLst>
          </a:prstGeom>
          <a:solidFill>
            <a:srgbClr val="007EBD"/>
          </a:solidFill>
          <a:ln/>
        </p:spPr>
      </p:sp>
      <p:sp>
        <p:nvSpPr>
          <p:cNvPr id="23" name="Text 4"/>
          <p:cNvSpPr/>
          <p:nvPr/>
        </p:nvSpPr>
        <p:spPr>
          <a:xfrm>
            <a:off x="10439400" y="4919149"/>
            <a:ext cx="1518165" cy="372070"/>
          </a:xfrm>
          <a:prstGeom prst="rect">
            <a:avLst/>
          </a:prstGeom>
          <a:noFill/>
          <a:ln/>
        </p:spPr>
        <p:txBody>
          <a:bodyPr wrap="none" lIns="0" tIns="0" rIns="0" bIns="0" rtlCol="0" anchor="t"/>
          <a:lstStyle/>
          <a:p>
            <a:pPr marL="0" indent="0">
              <a:lnSpc>
                <a:spcPts val="2900"/>
              </a:lnSpc>
              <a:buNone/>
            </a:pPr>
            <a:r>
              <a:rPr lang="ar-EG" sz="2300" b="1" dirty="0" smtClean="0">
                <a:solidFill>
                  <a:srgbClr val="272525"/>
                </a:solidFill>
                <a:latin typeface="Petrona Bold" pitchFamily="34" charset="0"/>
                <a:ea typeface="Petrona Bold" pitchFamily="34" charset="-122"/>
                <a:cs typeface="Petrona Bold" pitchFamily="34" charset="-120"/>
              </a:rPr>
              <a:t>اسم المشروع</a:t>
            </a:r>
            <a:endParaRPr lang="en-US" sz="2300" dirty="0"/>
          </a:p>
        </p:txBody>
      </p:sp>
      <p:sp>
        <p:nvSpPr>
          <p:cNvPr id="24" name="Text 5"/>
          <p:cNvSpPr/>
          <p:nvPr/>
        </p:nvSpPr>
        <p:spPr>
          <a:xfrm>
            <a:off x="8500488" y="5427308"/>
            <a:ext cx="3457078" cy="1088708"/>
          </a:xfrm>
          <a:prstGeom prst="rect">
            <a:avLst/>
          </a:prstGeom>
          <a:noFill/>
          <a:ln/>
        </p:spPr>
        <p:txBody>
          <a:bodyPr wrap="square" lIns="0" tIns="0" rIns="0" bIns="0" rtlCol="0" anchor="t"/>
          <a:lstStyle/>
          <a:p>
            <a:pPr marL="285750" lvl="1" indent="-285750" algn="ctr" defTabSz="1422400">
              <a:lnSpc>
                <a:spcPct val="90000"/>
              </a:lnSpc>
              <a:spcBef>
                <a:spcPct val="0"/>
              </a:spcBef>
              <a:spcAft>
                <a:spcPct val="15000"/>
              </a:spcAft>
              <a:buChar char="••"/>
            </a:pPr>
            <a:r>
              <a:rPr lang="ar-EG" sz="2400" b="1" dirty="0" smtClean="0">
                <a:solidFill>
                  <a:schemeClr val="bg2">
                    <a:lumMod val="25000"/>
                  </a:schemeClr>
                </a:solidFill>
              </a:rPr>
              <a:t>إدارة البرامج وتطوير المهارات (</a:t>
            </a:r>
            <a:r>
              <a:rPr lang="en-US" sz="2400" b="1" dirty="0" smtClean="0">
                <a:solidFill>
                  <a:schemeClr val="bg2">
                    <a:lumMod val="25000"/>
                  </a:schemeClr>
                </a:solidFill>
              </a:rPr>
              <a:t>Training &amp; Development</a:t>
            </a:r>
            <a:r>
              <a:rPr lang="ar-EG" sz="2400" b="1" dirty="0" smtClean="0">
                <a:solidFill>
                  <a:schemeClr val="bg2">
                    <a:lumMod val="25000"/>
                  </a:schemeClr>
                </a:solidFill>
              </a:rPr>
              <a:t>)</a:t>
            </a:r>
            <a:endParaRPr lang="en-US" sz="2400" b="1" dirty="0">
              <a:solidFill>
                <a:schemeClr val="bg2">
                  <a:lumMod val="25000"/>
                </a:schemeClr>
              </a:solidFill>
              <a:latin typeface="Microsoft Uighur" panose="02000000000000000000" pitchFamily="2" charset="-78"/>
              <a:cs typeface="MCS Taybah S_U normal." pitchFamily="2" charset="-78"/>
            </a:endParaRPr>
          </a:p>
        </p:txBody>
      </p:sp>
      <p:sp>
        <p:nvSpPr>
          <p:cNvPr id="25" name="مستطيل 24"/>
          <p:cNvSpPr/>
          <p:nvPr/>
        </p:nvSpPr>
        <p:spPr>
          <a:xfrm>
            <a:off x="11403164" y="4221728"/>
            <a:ext cx="360272" cy="317956"/>
          </a:xfrm>
          <a:prstGeom prst="rect">
            <a:avLst/>
          </a:prstGeom>
          <a:blipFill>
            <a:blip r:embed="rId4"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5"/>
                </a:ext>
              </a:extLst>
            </a:blip>
            <a:srcRect/>
            <a:stretch>
              <a:fillRect/>
            </a:stretch>
          </a:blipFill>
          <a:ln w="15875" cap="flat" cmpd="sng" algn="ctr">
            <a:solidFill>
              <a:sysClr val="window" lastClr="FFFFFF">
                <a:alpha val="0"/>
                <a:hueOff val="0"/>
                <a:satOff val="0"/>
                <a:lumOff val="0"/>
                <a:alphaOff val="0"/>
              </a:sysClr>
            </a:solidFill>
            <a:prstDash val="solid"/>
          </a:ln>
          <a:effectLst/>
        </p:spPr>
      </p:sp>
      <p:sp>
        <p:nvSpPr>
          <p:cNvPr id="26" name="مستطيل 25" descr="Cloud Computing"/>
          <p:cNvSpPr/>
          <p:nvPr/>
        </p:nvSpPr>
        <p:spPr>
          <a:xfrm>
            <a:off x="7299757" y="4133015"/>
            <a:ext cx="399702" cy="399702"/>
          </a:xfrm>
          <a:prstGeom prst="rect">
            <a:avLst/>
          </a:prstGeom>
          <a:blipFill>
            <a:blip r:embed="rId6"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7"/>
                </a:ext>
              </a:extLst>
            </a:blip>
            <a:srcRect/>
            <a:stretch>
              <a:fillRect/>
            </a:stretch>
          </a:blipFill>
          <a:ln w="15875" cap="flat" cmpd="sng" algn="ctr">
            <a:solidFill>
              <a:schemeClr val="tx1">
                <a:alpha val="0"/>
              </a:schemeClr>
            </a:solidFill>
            <a:prstDash val="solid"/>
          </a:ln>
          <a:effectLst/>
        </p:spPr>
      </p:sp>
      <p:sp>
        <p:nvSpPr>
          <p:cNvPr id="27" name="مستطيل 26" descr="Server"/>
          <p:cNvSpPr/>
          <p:nvPr/>
        </p:nvSpPr>
        <p:spPr>
          <a:xfrm>
            <a:off x="3218286" y="4131069"/>
            <a:ext cx="399702" cy="399702"/>
          </a:xfrm>
          <a:prstGeom prst="rect">
            <a:avLst/>
          </a:prstGeom>
          <a:blipFill>
            <a:blip r:embed="rId8" cstate="email">
              <a:extLst>
                <a:ext uri="{28A0092B-C50C-407E-A947-70E740481C1C}">
                  <a14:useLocalDpi xmlns:a14="http://schemas.microsoft.com/office/drawing/2010/main"/>
                </a:ext>
                <a:ext uri="{96DAC541-7B7A-43D3-8B79-37D633B846F1}">
                  <asvg:svgBlip xmlns:dgm="http://schemas.openxmlformats.org/drawingml/2006/diagram" xmlns:asvg="http://schemas.microsoft.com/office/drawing/2016/SVG/main" xmlns="" xmlns:lc="http://schemas.openxmlformats.org/drawingml/2006/lockedCanvas" r:embed="rId9"/>
                </a:ext>
              </a:extLst>
            </a:blip>
            <a:srcRect/>
            <a:stretch>
              <a:fillRect/>
            </a:stretch>
          </a:blipFill>
          <a:ln w="15875" cap="flat" cmpd="sng" algn="ctr">
            <a:solidFill>
              <a:sysClr val="window" lastClr="FFFFFF">
                <a:alpha val="0"/>
                <a:hueOff val="0"/>
                <a:satOff val="0"/>
                <a:lumOff val="0"/>
                <a:alphaOff val="0"/>
              </a:sysClr>
            </a:solidFill>
            <a:prstDash val="solid"/>
          </a:ln>
          <a:effectLst/>
        </p:spPr>
      </p:sp>
      <p:pic>
        <p:nvPicPr>
          <p:cNvPr id="28" name="صورة 27"/>
          <p:cNvPicPr>
            <a:picLocks noChangeAspect="1"/>
          </p:cNvPicPr>
          <p:nvPr/>
        </p:nvPicPr>
        <p:blipFill>
          <a:blip r:embed="rId10"/>
          <a:stretch>
            <a:fillRect/>
          </a:stretch>
        </p:blipFill>
        <p:spPr>
          <a:xfrm>
            <a:off x="0" y="-22595"/>
            <a:ext cx="1068244" cy="936294"/>
          </a:xfrm>
          <a:prstGeom prst="rect">
            <a:avLst/>
          </a:prstGeom>
        </p:spPr>
      </p:pic>
    </p:spTree>
    <p:extLst>
      <p:ext uri="{BB962C8B-B14F-4D97-AF65-F5344CB8AC3E}">
        <p14:creationId xmlns:p14="http://schemas.microsoft.com/office/powerpoint/2010/main" val="2566095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642442"/>
            <a:ext cx="6297018" cy="1054298"/>
          </a:xfrm>
          <a:prstGeom prst="rect">
            <a:avLst/>
          </a:prstGeom>
          <a:noFill/>
          <a:ln/>
        </p:spPr>
        <p:txBody>
          <a:bodyPr wrap="square" lIns="0" tIns="0" rIns="0" bIns="0" rtlCol="0" anchor="t"/>
          <a:lstStyle/>
          <a:p>
            <a:pPr lvl="0" algn="ctr">
              <a:lnSpc>
                <a:spcPts val="5850"/>
              </a:lnSpc>
              <a:defRPr/>
            </a:pPr>
            <a:r>
              <a:rPr lang="ar-EG" sz="4800" b="1" kern="0" dirty="0">
                <a:solidFill>
                  <a:srgbClr val="FF0000"/>
                </a:solidFill>
                <a:latin typeface="Petrona Bold" pitchFamily="34" charset="0"/>
                <a:ea typeface="Petrona Bold" pitchFamily="34" charset="-122"/>
                <a:cs typeface="ÑÞÚÉBoutros Rokaa" pitchFamily="2" charset="-78"/>
              </a:rPr>
              <a:t>1.تخطيط المشروع (تحديد الرؤية)</a:t>
            </a:r>
            <a:endParaRPr lang="en-US" sz="4800" kern="0" dirty="0">
              <a:solidFill>
                <a:srgbClr val="FF0000"/>
              </a:solidFill>
              <a:cs typeface="ÑÞÚÉBoutros Rokaa" pitchFamily="2" charset="-78"/>
            </a:endParaRPr>
          </a:p>
        </p:txBody>
      </p:sp>
      <p:sp>
        <p:nvSpPr>
          <p:cNvPr id="4" name="Shape 1"/>
          <p:cNvSpPr/>
          <p:nvPr/>
        </p:nvSpPr>
        <p:spPr>
          <a:xfrm flipH="1" flipV="1">
            <a:off x="680542" y="1937741"/>
            <a:ext cx="6297018" cy="1233190"/>
          </a:xfrm>
          <a:prstGeom prst="roundRect">
            <a:avLst>
              <a:gd name="adj" fmla="val 5472"/>
            </a:avLst>
          </a:prstGeom>
          <a:solidFill>
            <a:srgbClr val="FFFFFF">
              <a:alpha val="95000"/>
            </a:srgbClr>
          </a:solidFill>
          <a:ln w="22860">
            <a:solidFill>
              <a:srgbClr val="B2D4E5"/>
            </a:solidFill>
            <a:prstDash val="solid"/>
          </a:ln>
        </p:spPr>
      </p:sp>
      <p:sp>
        <p:nvSpPr>
          <p:cNvPr id="5" name="Shape 2"/>
          <p:cNvSpPr/>
          <p:nvPr/>
        </p:nvSpPr>
        <p:spPr>
          <a:xfrm>
            <a:off x="680542" y="1956793"/>
            <a:ext cx="642640" cy="1195090"/>
          </a:xfrm>
          <a:prstGeom prst="roundRect">
            <a:avLst>
              <a:gd name="adj" fmla="val 6943"/>
            </a:avLst>
          </a:prstGeom>
          <a:solidFill>
            <a:srgbClr val="CCEEFF"/>
          </a:solidFill>
          <a:ln/>
        </p:spPr>
      </p:sp>
      <p:sp>
        <p:nvSpPr>
          <p:cNvPr id="6" name="Text 3"/>
          <p:cNvSpPr/>
          <p:nvPr/>
        </p:nvSpPr>
        <p:spPr>
          <a:xfrm>
            <a:off x="878185" y="2403674"/>
            <a:ext cx="241003" cy="301228"/>
          </a:xfrm>
          <a:prstGeom prst="rect">
            <a:avLst/>
          </a:prstGeom>
          <a:noFill/>
          <a:ln/>
        </p:spPr>
        <p:txBody>
          <a:bodyPr wrap="none" lIns="0" tIns="0" rIns="0" bIns="0" rtlCol="0" anchor="t"/>
          <a:lstStyle/>
          <a:p>
            <a:pPr algn="l" defTabSz="761970">
              <a:lnSpc>
                <a:spcPts val="1875"/>
              </a:lnSpc>
            </a:pPr>
            <a:r>
              <a:rPr lang="en-US" sz="1875" b="1" dirty="0">
                <a:solidFill>
                  <a:srgbClr val="272525"/>
                </a:solidFill>
                <a:latin typeface="Petrona Bold" pitchFamily="34" charset="0"/>
                <a:ea typeface="Petrona Bold" pitchFamily="34" charset="-122"/>
                <a:cs typeface="Petrona Bold" pitchFamily="34" charset="-120"/>
              </a:rPr>
              <a:t>1</a:t>
            </a:r>
            <a:endParaRPr lang="en-US" sz="1875" dirty="0">
              <a:solidFill>
                <a:prstClr val="black"/>
              </a:solidFill>
              <a:latin typeface="Calibri" panose="020F0502020204030204"/>
            </a:endParaRPr>
          </a:p>
        </p:txBody>
      </p:sp>
      <p:sp>
        <p:nvSpPr>
          <p:cNvPr id="7" name="Text 4"/>
          <p:cNvSpPr/>
          <p:nvPr/>
        </p:nvSpPr>
        <p:spPr>
          <a:xfrm>
            <a:off x="2538165" y="1966219"/>
            <a:ext cx="4201887" cy="424160"/>
          </a:xfrm>
          <a:prstGeom prst="rect">
            <a:avLst/>
          </a:prstGeom>
          <a:noFill/>
          <a:ln/>
        </p:spPr>
        <p:txBody>
          <a:bodyPr wrap="none" lIns="0" tIns="0" rIns="0" bIns="0" rtlCol="0" anchor="t"/>
          <a:lstStyle/>
          <a:p>
            <a:pPr>
              <a:lnSpc>
                <a:spcPts val="2900"/>
              </a:lnSpc>
            </a:pPr>
            <a:r>
              <a:rPr lang="ar-EG" sz="2400" b="1" dirty="0">
                <a:solidFill>
                  <a:srgbClr val="FF0000"/>
                </a:solidFill>
                <a:latin typeface="Petrona Bold" pitchFamily="34" charset="0"/>
                <a:ea typeface="Petrona Bold" pitchFamily="34" charset="-122"/>
                <a:cs typeface="Petrona Bold" pitchFamily="34" charset="-120"/>
              </a:rPr>
              <a:t>اسم المشروع</a:t>
            </a:r>
            <a:endParaRPr lang="en-US" sz="2400" dirty="0">
              <a:solidFill>
                <a:srgbClr val="FF0000"/>
              </a:solidFill>
            </a:endParaRPr>
          </a:p>
        </p:txBody>
      </p:sp>
      <p:sp>
        <p:nvSpPr>
          <p:cNvPr id="8" name="Text 5"/>
          <p:cNvSpPr/>
          <p:nvPr/>
        </p:nvSpPr>
        <p:spPr>
          <a:xfrm>
            <a:off x="1483817" y="2477294"/>
            <a:ext cx="5295007" cy="513953"/>
          </a:xfrm>
          <a:prstGeom prst="rect">
            <a:avLst/>
          </a:prstGeom>
          <a:noFill/>
          <a:ln/>
        </p:spPr>
        <p:txBody>
          <a:bodyPr wrap="square" lIns="0" tIns="0" rIns="0" bIns="0" rtlCol="0" anchor="t"/>
          <a:lstStyle/>
          <a:p>
            <a:pPr marL="285750" lvl="1" indent="-285750" algn="ctr" defTabSz="1422400">
              <a:lnSpc>
                <a:spcPct val="90000"/>
              </a:lnSpc>
              <a:spcBef>
                <a:spcPct val="0"/>
              </a:spcBef>
              <a:spcAft>
                <a:spcPct val="15000"/>
              </a:spcAft>
              <a:buFontTx/>
              <a:buChar char="••"/>
            </a:pPr>
            <a:r>
              <a:rPr lang="ar-EG" sz="2400" b="1" dirty="0">
                <a:solidFill>
                  <a:srgbClr val="E7E6E6">
                    <a:lumMod val="25000"/>
                  </a:srgbClr>
                </a:solidFill>
              </a:rPr>
              <a:t>إدارة البرامج وتطوير المهارات (</a:t>
            </a:r>
            <a:r>
              <a:rPr lang="en-US" sz="2400" b="1" dirty="0">
                <a:solidFill>
                  <a:srgbClr val="E7E6E6">
                    <a:lumMod val="25000"/>
                  </a:srgbClr>
                </a:solidFill>
              </a:rPr>
              <a:t>Training &amp; Development</a:t>
            </a:r>
            <a:r>
              <a:rPr lang="ar-EG" sz="2400" b="1" dirty="0">
                <a:solidFill>
                  <a:srgbClr val="E7E6E6">
                    <a:lumMod val="25000"/>
                  </a:srgbClr>
                </a:solidFill>
              </a:rPr>
              <a:t>)</a:t>
            </a:r>
            <a:endParaRPr lang="en-US" sz="2400" b="1" dirty="0">
              <a:solidFill>
                <a:srgbClr val="E7E6E6">
                  <a:lumMod val="25000"/>
                </a:srgbClr>
              </a:solidFill>
              <a:latin typeface="Microsoft Uighur" panose="02000000000000000000" pitchFamily="2" charset="-78"/>
              <a:cs typeface="MCS Taybah S_U normal." pitchFamily="2" charset="-78"/>
            </a:endParaRPr>
          </a:p>
        </p:txBody>
      </p:sp>
      <p:sp>
        <p:nvSpPr>
          <p:cNvPr id="9" name="Shape 6"/>
          <p:cNvSpPr/>
          <p:nvPr/>
        </p:nvSpPr>
        <p:spPr>
          <a:xfrm>
            <a:off x="661492" y="3331567"/>
            <a:ext cx="6297018" cy="1490167"/>
          </a:xfrm>
          <a:prstGeom prst="roundRect">
            <a:avLst>
              <a:gd name="adj" fmla="val 4528"/>
            </a:avLst>
          </a:prstGeom>
          <a:solidFill>
            <a:srgbClr val="FFFFFF">
              <a:alpha val="95000"/>
            </a:srgbClr>
          </a:solidFill>
          <a:ln w="22860">
            <a:solidFill>
              <a:srgbClr val="B2D4E5"/>
            </a:solidFill>
            <a:prstDash val="solid"/>
          </a:ln>
        </p:spPr>
      </p:sp>
      <p:sp>
        <p:nvSpPr>
          <p:cNvPr id="10" name="Shape 7"/>
          <p:cNvSpPr/>
          <p:nvPr/>
        </p:nvSpPr>
        <p:spPr>
          <a:xfrm>
            <a:off x="680542" y="3350617"/>
            <a:ext cx="642640" cy="1452067"/>
          </a:xfrm>
          <a:prstGeom prst="roundRect">
            <a:avLst>
              <a:gd name="adj" fmla="val 6943"/>
            </a:avLst>
          </a:prstGeom>
          <a:solidFill>
            <a:srgbClr val="CCEEFF"/>
          </a:solidFill>
          <a:ln/>
        </p:spPr>
      </p:sp>
      <p:sp>
        <p:nvSpPr>
          <p:cNvPr id="11" name="Text 8"/>
          <p:cNvSpPr/>
          <p:nvPr/>
        </p:nvSpPr>
        <p:spPr>
          <a:xfrm>
            <a:off x="878185" y="3925987"/>
            <a:ext cx="241003" cy="301228"/>
          </a:xfrm>
          <a:prstGeom prst="rect">
            <a:avLst/>
          </a:prstGeom>
          <a:noFill/>
          <a:ln/>
        </p:spPr>
        <p:txBody>
          <a:bodyPr wrap="none" lIns="0" tIns="0" rIns="0" bIns="0" rtlCol="0" anchor="t"/>
          <a:lstStyle/>
          <a:p>
            <a:pPr algn="l" defTabSz="761970">
              <a:lnSpc>
                <a:spcPts val="1875"/>
              </a:lnSpc>
            </a:pPr>
            <a:r>
              <a:rPr lang="en-US" sz="1875" b="1" dirty="0">
                <a:solidFill>
                  <a:srgbClr val="272525"/>
                </a:solidFill>
                <a:latin typeface="Petrona Bold" pitchFamily="34" charset="0"/>
                <a:ea typeface="Petrona Bold" pitchFamily="34" charset="-122"/>
                <a:cs typeface="Petrona Bold" pitchFamily="34" charset="-120"/>
              </a:rPr>
              <a:t>2</a:t>
            </a:r>
            <a:endParaRPr lang="en-US" sz="1875" dirty="0">
              <a:solidFill>
                <a:prstClr val="black"/>
              </a:solidFill>
              <a:latin typeface="Calibri" panose="020F0502020204030204"/>
            </a:endParaRPr>
          </a:p>
        </p:txBody>
      </p:sp>
      <p:sp>
        <p:nvSpPr>
          <p:cNvPr id="12" name="Text 9"/>
          <p:cNvSpPr/>
          <p:nvPr/>
        </p:nvSpPr>
        <p:spPr>
          <a:xfrm>
            <a:off x="1483816" y="3511253"/>
            <a:ext cx="5295007" cy="359866"/>
          </a:xfrm>
          <a:prstGeom prst="rect">
            <a:avLst/>
          </a:prstGeom>
          <a:noFill/>
          <a:ln/>
        </p:spPr>
        <p:txBody>
          <a:bodyPr wrap="none" lIns="0" tIns="0" rIns="0" bIns="0" rtlCol="0" anchor="t"/>
          <a:lstStyle/>
          <a:p>
            <a:pPr lvl="0">
              <a:lnSpc>
                <a:spcPts val="2900"/>
              </a:lnSpc>
            </a:pPr>
            <a:r>
              <a:rPr lang="ar-EG" sz="2400" b="1" dirty="0">
                <a:solidFill>
                  <a:srgbClr val="FF0000"/>
                </a:solidFill>
                <a:latin typeface="Petrona Bold" pitchFamily="34" charset="0"/>
                <a:ea typeface="Petrona Bold" pitchFamily="34" charset="-122"/>
                <a:cs typeface="Petrona Bold" pitchFamily="34" charset="-120"/>
              </a:rPr>
              <a:t>الهدف </a:t>
            </a:r>
            <a:r>
              <a:rPr lang="ar-EG" sz="2400" b="1" dirty="0" err="1">
                <a:solidFill>
                  <a:srgbClr val="FF0000"/>
                </a:solidFill>
                <a:latin typeface="Petrona Bold" pitchFamily="34" charset="0"/>
                <a:ea typeface="Petrona Bold" pitchFamily="34" charset="-122"/>
                <a:cs typeface="Petrona Bold" pitchFamily="34" charset="-120"/>
              </a:rPr>
              <a:t>الرئيسى</a:t>
            </a:r>
            <a:r>
              <a:rPr lang="ar-EG" sz="2400" b="1" dirty="0">
                <a:solidFill>
                  <a:srgbClr val="FF0000"/>
                </a:solidFill>
                <a:latin typeface="Petrona Bold" pitchFamily="34" charset="0"/>
                <a:ea typeface="Petrona Bold" pitchFamily="34" charset="-122"/>
                <a:cs typeface="Petrona Bold" pitchFamily="34" charset="-120"/>
              </a:rPr>
              <a:t> </a:t>
            </a:r>
            <a:endParaRPr lang="en-US" sz="2400" b="1" dirty="0">
              <a:solidFill>
                <a:srgbClr val="FF0000"/>
              </a:solidFill>
              <a:latin typeface="Petrona Bold" pitchFamily="34" charset="0"/>
              <a:ea typeface="Petrona Bold" pitchFamily="34" charset="-122"/>
              <a:cs typeface="Petrona Bold" pitchFamily="34" charset="-120"/>
            </a:endParaRPr>
          </a:p>
        </p:txBody>
      </p:sp>
      <p:sp>
        <p:nvSpPr>
          <p:cNvPr id="13" name="Text 10"/>
          <p:cNvSpPr/>
          <p:nvPr/>
        </p:nvSpPr>
        <p:spPr>
          <a:xfrm>
            <a:off x="1483817" y="4136571"/>
            <a:ext cx="5256235" cy="505478"/>
          </a:xfrm>
          <a:prstGeom prst="rect">
            <a:avLst/>
          </a:prstGeom>
          <a:noFill/>
          <a:ln/>
        </p:spPr>
        <p:txBody>
          <a:bodyPr wrap="square" lIns="0" tIns="0" rIns="0" bIns="0" rtlCol="0" anchor="t"/>
          <a:lstStyle/>
          <a:p>
            <a:pPr defTabSz="761970">
              <a:lnSpc>
                <a:spcPts val="2000"/>
              </a:lnSpc>
            </a:pPr>
            <a:r>
              <a:rPr lang="ar-EG" sz="2400" b="1" dirty="0">
                <a:solidFill>
                  <a:srgbClr val="E7E6E6">
                    <a:lumMod val="25000"/>
                  </a:srgbClr>
                </a:solidFill>
              </a:rPr>
              <a:t>إدارة البرامج وتطوير المهارات</a:t>
            </a:r>
            <a:endParaRPr lang="en-US" sz="1250" dirty="0">
              <a:solidFill>
                <a:prstClr val="black"/>
              </a:solidFill>
              <a:latin typeface="Calibri" panose="020F0502020204030204"/>
            </a:endParaRPr>
          </a:p>
        </p:txBody>
      </p:sp>
      <p:sp>
        <p:nvSpPr>
          <p:cNvPr id="14" name="Shape 11"/>
          <p:cNvSpPr/>
          <p:nvPr/>
        </p:nvSpPr>
        <p:spPr>
          <a:xfrm>
            <a:off x="661492" y="4982369"/>
            <a:ext cx="6297018" cy="1233190"/>
          </a:xfrm>
          <a:prstGeom prst="roundRect">
            <a:avLst>
              <a:gd name="adj" fmla="val 5472"/>
            </a:avLst>
          </a:prstGeom>
          <a:solidFill>
            <a:srgbClr val="FFFFFF">
              <a:alpha val="95000"/>
            </a:srgbClr>
          </a:solidFill>
          <a:ln w="22860">
            <a:solidFill>
              <a:srgbClr val="B2D4E5"/>
            </a:solidFill>
            <a:prstDash val="solid"/>
          </a:ln>
        </p:spPr>
      </p:sp>
      <p:sp>
        <p:nvSpPr>
          <p:cNvPr id="15" name="Shape 12"/>
          <p:cNvSpPr/>
          <p:nvPr/>
        </p:nvSpPr>
        <p:spPr>
          <a:xfrm>
            <a:off x="680542" y="5001419"/>
            <a:ext cx="642640" cy="1195090"/>
          </a:xfrm>
          <a:prstGeom prst="roundRect">
            <a:avLst>
              <a:gd name="adj" fmla="val 6943"/>
            </a:avLst>
          </a:prstGeom>
          <a:solidFill>
            <a:srgbClr val="CCEEFF"/>
          </a:solidFill>
          <a:ln/>
        </p:spPr>
      </p:sp>
      <p:sp>
        <p:nvSpPr>
          <p:cNvPr id="16" name="Text 13"/>
          <p:cNvSpPr/>
          <p:nvPr/>
        </p:nvSpPr>
        <p:spPr>
          <a:xfrm>
            <a:off x="878185" y="5448300"/>
            <a:ext cx="241003" cy="301228"/>
          </a:xfrm>
          <a:prstGeom prst="rect">
            <a:avLst/>
          </a:prstGeom>
          <a:noFill/>
          <a:ln/>
        </p:spPr>
        <p:txBody>
          <a:bodyPr wrap="none" lIns="0" tIns="0" rIns="0" bIns="0" rtlCol="0" anchor="t"/>
          <a:lstStyle/>
          <a:p>
            <a:pPr algn="l" defTabSz="761970">
              <a:lnSpc>
                <a:spcPts val="1875"/>
              </a:lnSpc>
            </a:pPr>
            <a:r>
              <a:rPr lang="en-US" sz="1875" b="1" dirty="0">
                <a:solidFill>
                  <a:srgbClr val="272525"/>
                </a:solidFill>
                <a:latin typeface="Petrona Bold" pitchFamily="34" charset="0"/>
                <a:ea typeface="Petrona Bold" pitchFamily="34" charset="-122"/>
                <a:cs typeface="Petrona Bold" pitchFamily="34" charset="-120"/>
              </a:rPr>
              <a:t>3</a:t>
            </a:r>
            <a:endParaRPr lang="en-US" sz="1875" dirty="0">
              <a:solidFill>
                <a:prstClr val="black"/>
              </a:solidFill>
              <a:latin typeface="Calibri" panose="020F0502020204030204"/>
            </a:endParaRPr>
          </a:p>
        </p:txBody>
      </p:sp>
      <p:sp>
        <p:nvSpPr>
          <p:cNvPr id="17" name="Text 14"/>
          <p:cNvSpPr/>
          <p:nvPr/>
        </p:nvSpPr>
        <p:spPr>
          <a:xfrm>
            <a:off x="1483817" y="5162054"/>
            <a:ext cx="5295006" cy="199231"/>
          </a:xfrm>
          <a:prstGeom prst="rect">
            <a:avLst/>
          </a:prstGeom>
          <a:noFill/>
          <a:ln/>
        </p:spPr>
        <p:txBody>
          <a:bodyPr wrap="none" lIns="0" tIns="0" rIns="0" bIns="0" rtlCol="0" anchor="t"/>
          <a:lstStyle/>
          <a:p>
            <a:pPr>
              <a:lnSpc>
                <a:spcPts val="2900"/>
              </a:lnSpc>
            </a:pPr>
            <a:r>
              <a:rPr lang="ar-EG" sz="2400" b="1" dirty="0">
                <a:solidFill>
                  <a:srgbClr val="FF0000"/>
                </a:solidFill>
                <a:latin typeface="Petrona Bold" pitchFamily="34" charset="0"/>
                <a:ea typeface="Petrona Bold" pitchFamily="34" charset="-122"/>
                <a:cs typeface="Petrona Bold" pitchFamily="34" charset="-120"/>
              </a:rPr>
              <a:t>النظام المستخدم</a:t>
            </a:r>
          </a:p>
        </p:txBody>
      </p:sp>
      <p:sp>
        <p:nvSpPr>
          <p:cNvPr id="18" name="Text 15"/>
          <p:cNvSpPr/>
          <p:nvPr/>
        </p:nvSpPr>
        <p:spPr>
          <a:xfrm>
            <a:off x="1483817" y="5521920"/>
            <a:ext cx="5295007" cy="513953"/>
          </a:xfrm>
          <a:prstGeom prst="rect">
            <a:avLst/>
          </a:prstGeom>
          <a:noFill/>
          <a:ln/>
        </p:spPr>
        <p:txBody>
          <a:bodyPr wrap="square" lIns="0" tIns="0" rIns="0" bIns="0" rtlCol="0" anchor="t"/>
          <a:lstStyle/>
          <a:p>
            <a:pPr marL="228600" lvl="1" indent="-228600" algn="ctr" defTabSz="1111250">
              <a:lnSpc>
                <a:spcPct val="90000"/>
              </a:lnSpc>
              <a:spcBef>
                <a:spcPct val="0"/>
              </a:spcBef>
              <a:spcAft>
                <a:spcPct val="15000"/>
              </a:spcAft>
              <a:buFontTx/>
              <a:buChar char="••"/>
            </a:pPr>
            <a:r>
              <a:rPr lang="ar-EG" sz="2400" b="1" dirty="0">
                <a:solidFill>
                  <a:srgbClr val="E7E6E6">
                    <a:lumMod val="25000"/>
                  </a:srgbClr>
                </a:solidFill>
              </a:rPr>
              <a:t>برنامج </a:t>
            </a:r>
            <a:r>
              <a:rPr lang="en-US" sz="2400" b="1" dirty="0">
                <a:solidFill>
                  <a:srgbClr val="E7E6E6">
                    <a:lumMod val="25000"/>
                  </a:srgbClr>
                </a:solidFill>
              </a:rPr>
              <a:t>Microsoft Dynamics 365 (Finance and Operation Dynamics 365).</a:t>
            </a:r>
            <a:endParaRPr lang="en-US" sz="2400" b="1" dirty="0">
              <a:solidFill>
                <a:srgbClr val="E7E6E6">
                  <a:lumMod val="25000"/>
                </a:srgbClr>
              </a:solidFill>
              <a:latin typeface="Microsoft Uighur" panose="02000000000000000000" pitchFamily="2" charset="-78"/>
              <a:cs typeface="MCS Taybah S_U normal." pitchFamily="2" charset="-78"/>
            </a:endParaRPr>
          </a:p>
        </p:txBody>
      </p:sp>
      <p:pic>
        <p:nvPicPr>
          <p:cNvPr id="19" name="صورة 18"/>
          <p:cNvPicPr>
            <a:picLocks noChangeAspect="1"/>
          </p:cNvPicPr>
          <p:nvPr/>
        </p:nvPicPr>
        <p:blipFill>
          <a:blip r:embed="rId4"/>
          <a:stretch>
            <a:fillRect/>
          </a:stretch>
        </p:blipFill>
        <p:spPr>
          <a:xfrm>
            <a:off x="0" y="53795"/>
            <a:ext cx="1068244" cy="936294"/>
          </a:xfrm>
          <a:prstGeom prst="rect">
            <a:avLst/>
          </a:prstGeom>
        </p:spPr>
      </p:pic>
    </p:spTree>
    <p:extLst>
      <p:ext uri="{BB962C8B-B14F-4D97-AF65-F5344CB8AC3E}">
        <p14:creationId xmlns:p14="http://schemas.microsoft.com/office/powerpoint/2010/main" val="3062354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79480" y="299938"/>
            <a:ext cx="2553862" cy="555625"/>
          </a:xfrm>
          <a:prstGeom prst="rect">
            <a:avLst/>
          </a:prstGeom>
          <a:noFill/>
          <a:ln/>
        </p:spPr>
        <p:txBody>
          <a:bodyPr wrap="none" lIns="0" tIns="0" rIns="0" bIns="0" rtlCol="0" anchor="t"/>
          <a:lstStyle/>
          <a:p>
            <a:pPr algn="r" defTabSz="761970" rtl="0">
              <a:lnSpc>
                <a:spcPts val="4375"/>
              </a:lnSpc>
            </a:pPr>
            <a:r>
              <a:rPr lang="en-US" sz="3500" b="1" dirty="0">
                <a:solidFill>
                  <a:srgbClr val="000000"/>
                </a:solidFill>
                <a:latin typeface="Petrona Bold" pitchFamily="34" charset="0"/>
                <a:ea typeface="Petrona Bold" pitchFamily="34" charset="-122"/>
                <a:cs typeface="Petrona Bold" pitchFamily="34" charset="-120"/>
              </a:rPr>
              <a:t>Project </a:t>
            </a:r>
            <a:r>
              <a:rPr lang="en-US" sz="3500" b="1" dirty="0" smtClean="0">
                <a:solidFill>
                  <a:srgbClr val="000000"/>
                </a:solidFill>
                <a:latin typeface="Petrona Bold" pitchFamily="34" charset="0"/>
                <a:ea typeface="Petrona Bold" pitchFamily="34" charset="-122"/>
                <a:cs typeface="Petrona Bold" pitchFamily="34" charset="-120"/>
              </a:rPr>
              <a:t>Scope:</a:t>
            </a:r>
            <a:endParaRPr lang="ar-EG" sz="3500" b="1" dirty="0" smtClean="0">
              <a:solidFill>
                <a:srgbClr val="000000"/>
              </a:solidFill>
              <a:latin typeface="Petrona Bold" pitchFamily="34" charset="0"/>
              <a:ea typeface="Petrona Bold" pitchFamily="34" charset="-122"/>
              <a:cs typeface="Petrona Bold" pitchFamily="34" charset="-120"/>
            </a:endParaRPr>
          </a:p>
          <a:p>
            <a:pPr algn="ctr" defTabSz="761970" rtl="0">
              <a:lnSpc>
                <a:spcPts val="4375"/>
              </a:lnSpc>
            </a:pPr>
            <a:r>
              <a:rPr lang="ar-EG" sz="3500" b="1" dirty="0" smtClean="0">
                <a:solidFill>
                  <a:srgbClr val="000000"/>
                </a:solidFill>
                <a:latin typeface="Petrona Bold" pitchFamily="34" charset="0"/>
                <a:ea typeface="Petrona Bold" pitchFamily="34" charset="-122"/>
                <a:cs typeface="Petrona Bold" pitchFamily="34" charset="-120"/>
              </a:rPr>
              <a:t>نطاق المشروع </a:t>
            </a:r>
            <a:r>
              <a:rPr lang="en-US" sz="3500" b="1" dirty="0" smtClean="0">
                <a:solidFill>
                  <a:srgbClr val="000000"/>
                </a:solidFill>
                <a:latin typeface="Petrona Bold" pitchFamily="34" charset="0"/>
                <a:ea typeface="Petrona Bold" pitchFamily="34" charset="-122"/>
                <a:cs typeface="Petrona Bold" pitchFamily="34" charset="-120"/>
              </a:rPr>
              <a:t> </a:t>
            </a:r>
            <a:endParaRPr lang="en-US" sz="3500" dirty="0">
              <a:solidFill>
                <a:prstClr val="black"/>
              </a:solidFill>
              <a:latin typeface="Calibri" panose="020F0502020204030204"/>
            </a:endParaRPr>
          </a:p>
        </p:txBody>
      </p:sp>
      <p:sp>
        <p:nvSpPr>
          <p:cNvPr id="4" name="Text 2"/>
          <p:cNvSpPr/>
          <p:nvPr/>
        </p:nvSpPr>
        <p:spPr>
          <a:xfrm>
            <a:off x="573882" y="1515433"/>
            <a:ext cx="10874970" cy="270967"/>
          </a:xfrm>
          <a:prstGeom prst="rect">
            <a:avLst/>
          </a:prstGeom>
          <a:noFill/>
          <a:ln/>
        </p:spPr>
        <p:txBody>
          <a:bodyPr wrap="none" lIns="0" tIns="0" rIns="0" bIns="0" rtlCol="0" anchor="t"/>
          <a:lstStyle/>
          <a:p>
            <a:pPr lvl="0" algn="ctr" defTabSz="457200"/>
            <a:r>
              <a:rPr lang="ar-EG" sz="2400" b="1" u="sng" dirty="0">
                <a:solidFill>
                  <a:srgbClr val="C00000"/>
                </a:solidFill>
                <a:latin typeface="Tw Cen MT" panose="020B0602020104020603"/>
                <a:cs typeface="ALAWI-3-1" pitchFamily="2" charset="-78"/>
              </a:rPr>
              <a:t>يشمل النطاق أربع مهام أساسية يتم تنفيذها عبر نظام </a:t>
            </a:r>
            <a:r>
              <a:rPr lang="en-US" sz="2400" b="1" u="sng" dirty="0">
                <a:solidFill>
                  <a:srgbClr val="C00000"/>
                </a:solidFill>
                <a:latin typeface="Tw Cen MT" panose="020B0602020104020603"/>
                <a:cs typeface="ALAWI-3-1" pitchFamily="2" charset="-78"/>
              </a:rPr>
              <a:t>ERP:</a:t>
            </a:r>
            <a:r>
              <a:rPr lang="en-US" sz="2400" b="1" dirty="0">
                <a:solidFill>
                  <a:prstClr val="black"/>
                </a:solidFill>
                <a:latin typeface="Tw Cen MT" panose="020B0602020104020603"/>
              </a:rPr>
              <a:t> </a:t>
            </a:r>
            <a:endParaRPr lang="ar-EG" sz="2400" b="1" dirty="0">
              <a:solidFill>
                <a:prstClr val="black"/>
              </a:solidFill>
              <a:latin typeface="Tw Cen MT" panose="020B0602020104020603"/>
            </a:endParaRPr>
          </a:p>
        </p:txBody>
      </p:sp>
      <p:sp>
        <p:nvSpPr>
          <p:cNvPr id="5" name="Shape 3"/>
          <p:cNvSpPr/>
          <p:nvPr/>
        </p:nvSpPr>
        <p:spPr>
          <a:xfrm>
            <a:off x="658515" y="2020392"/>
            <a:ext cx="5333802" cy="1952030"/>
          </a:xfrm>
          <a:prstGeom prst="roundRect">
            <a:avLst>
              <a:gd name="adj" fmla="val 5965"/>
            </a:avLst>
          </a:prstGeom>
          <a:solidFill>
            <a:srgbClr val="FFFFFF">
              <a:alpha val="95000"/>
            </a:srgbClr>
          </a:solidFill>
          <a:ln/>
        </p:spPr>
      </p:sp>
      <p:sp>
        <p:nvSpPr>
          <p:cNvPr id="6" name="Shape 4"/>
          <p:cNvSpPr/>
          <p:nvPr/>
        </p:nvSpPr>
        <p:spPr>
          <a:xfrm>
            <a:off x="658515" y="2369939"/>
            <a:ext cx="5352852" cy="76200"/>
          </a:xfrm>
          <a:prstGeom prst="roundRect">
            <a:avLst>
              <a:gd name="adj" fmla="val 93335"/>
            </a:avLst>
          </a:prstGeom>
          <a:solidFill>
            <a:srgbClr val="007EBD"/>
          </a:solidFill>
          <a:ln/>
        </p:spPr>
      </p:sp>
      <p:sp>
        <p:nvSpPr>
          <p:cNvPr id="7" name="Shape 5"/>
          <p:cNvSpPr/>
          <p:nvPr/>
        </p:nvSpPr>
        <p:spPr>
          <a:xfrm>
            <a:off x="3080941" y="2134989"/>
            <a:ext cx="508000" cy="508000"/>
          </a:xfrm>
          <a:prstGeom prst="roundRect">
            <a:avLst>
              <a:gd name="adj" fmla="val 150000"/>
            </a:avLst>
          </a:prstGeom>
          <a:solidFill>
            <a:srgbClr val="007EBD"/>
          </a:solidFill>
          <a:ln/>
        </p:spPr>
      </p:sp>
      <p:sp>
        <p:nvSpPr>
          <p:cNvPr id="8" name="Text 6"/>
          <p:cNvSpPr/>
          <p:nvPr/>
        </p:nvSpPr>
        <p:spPr>
          <a:xfrm>
            <a:off x="3233341" y="2261989"/>
            <a:ext cx="203200" cy="254000"/>
          </a:xfrm>
          <a:prstGeom prst="rect">
            <a:avLst/>
          </a:prstGeom>
          <a:noFill/>
          <a:ln/>
        </p:spPr>
        <p:txBody>
          <a:bodyPr wrap="none" lIns="0" tIns="0" rIns="0" bIns="0" rtlCol="0" anchor="t"/>
          <a:lstStyle/>
          <a:p>
            <a:pPr algn="l" defTabSz="761970">
              <a:lnSpc>
                <a:spcPts val="2542"/>
              </a:lnSpc>
            </a:pPr>
            <a:r>
              <a:rPr lang="en-US" sz="1583" b="1" dirty="0">
                <a:solidFill>
                  <a:srgbClr val="FFFFFF"/>
                </a:solidFill>
                <a:latin typeface="Petrona Bold" pitchFamily="34" charset="0"/>
                <a:ea typeface="Petrona Bold" pitchFamily="34" charset="-122"/>
                <a:cs typeface="Petrona Bold" pitchFamily="34" charset="-120"/>
              </a:rPr>
              <a:t>1</a:t>
            </a:r>
            <a:endParaRPr lang="en-US" sz="1583" dirty="0">
              <a:solidFill>
                <a:prstClr val="black"/>
              </a:solidFill>
              <a:latin typeface="Calibri" panose="020F0502020204030204"/>
            </a:endParaRPr>
          </a:p>
        </p:txBody>
      </p:sp>
      <p:sp>
        <p:nvSpPr>
          <p:cNvPr id="9" name="Text 7"/>
          <p:cNvSpPr/>
          <p:nvPr/>
        </p:nvSpPr>
        <p:spPr>
          <a:xfrm>
            <a:off x="846832" y="2550260"/>
            <a:ext cx="4976218" cy="256581"/>
          </a:xfrm>
          <a:prstGeom prst="rect">
            <a:avLst/>
          </a:prstGeom>
          <a:noFill/>
          <a:ln/>
        </p:spPr>
        <p:txBody>
          <a:bodyPr wrap="none" lIns="0" tIns="0" rIns="0" bIns="0" rtlCol="0" anchor="t"/>
          <a:lstStyle/>
          <a:p>
            <a:pPr marL="342900" lvl="0" indent="-342900" algn="ctr" defTabSz="457200" rtl="0">
              <a:lnSpc>
                <a:spcPct val="115000"/>
              </a:lnSpc>
              <a:buFont typeface="+mj-lt"/>
              <a:buAutoNum type="arabicPeriod"/>
            </a:pPr>
            <a:r>
              <a:rPr lang="en-US" sz="2200" b="1" kern="100" dirty="0">
                <a:solidFill>
                  <a:prstClr val="black"/>
                </a:solidFill>
                <a:latin typeface="Calibri" panose="020F0502020204030204" pitchFamily="34" charset="0"/>
                <a:ea typeface="Calibri" panose="020F0502020204030204" pitchFamily="34" charset="0"/>
                <a:cs typeface="Arial" panose="020B0604020202020204" pitchFamily="34" charset="0"/>
              </a:rPr>
              <a:t>-Create training courses and </a:t>
            </a:r>
            <a:r>
              <a:rPr lang="en-US" sz="2200" b="1" kern="100" dirty="0" smtClean="0">
                <a:solidFill>
                  <a:prstClr val="black"/>
                </a:solidFill>
                <a:latin typeface="Calibri" panose="020F0502020204030204" pitchFamily="34" charset="0"/>
                <a:ea typeface="Calibri" panose="020F0502020204030204" pitchFamily="34" charset="0"/>
                <a:cs typeface="Arial" panose="020B0604020202020204" pitchFamily="34" charset="0"/>
              </a:rPr>
              <a:t>schedule</a:t>
            </a:r>
            <a:endParaRPr lang="ar-EG" sz="2200" b="1" kern="100" dirty="0" smtClean="0">
              <a:solidFill>
                <a:prstClr val="black"/>
              </a:solidFill>
              <a:latin typeface="Calibri" panose="020F0502020204030204" pitchFamily="34" charset="0"/>
              <a:ea typeface="Calibri" panose="020F0502020204030204" pitchFamily="34" charset="0"/>
              <a:cs typeface="Arial" panose="020B0604020202020204" pitchFamily="34" charset="0"/>
            </a:endParaRPr>
          </a:p>
          <a:p>
            <a:pPr lvl="0" algn="ctr" defTabSz="457200">
              <a:lnSpc>
                <a:spcPct val="115000"/>
              </a:lnSpc>
            </a:pPr>
            <a:r>
              <a:rPr lang="ar-SA" sz="2200" b="1" kern="100" dirty="0" smtClean="0">
                <a:solidFill>
                  <a:prstClr val="black"/>
                </a:solidFill>
                <a:latin typeface="Calibri" panose="020F0502020204030204" pitchFamily="34" charset="0"/>
                <a:ea typeface="Calibri" panose="020F0502020204030204" pitchFamily="34" charset="0"/>
              </a:rPr>
              <a:t>  </a:t>
            </a:r>
            <a:r>
              <a:rPr lang="ar-SA" sz="2200" b="1" kern="100" dirty="0">
                <a:solidFill>
                  <a:prstClr val="black"/>
                </a:solidFill>
                <a:latin typeface="Calibri" panose="020F0502020204030204" pitchFamily="34" charset="0"/>
                <a:ea typeface="Calibri" panose="020F0502020204030204" pitchFamily="34" charset="0"/>
              </a:rPr>
              <a:t>(انشاء الدورات التدريبية والجداول الزمنية )</a:t>
            </a:r>
            <a:endParaRPr lang="en-US" sz="2200" kern="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Text 8"/>
          <p:cNvSpPr/>
          <p:nvPr/>
        </p:nvSpPr>
        <p:spPr>
          <a:xfrm>
            <a:off x="846832" y="3309639"/>
            <a:ext cx="4976218" cy="541933"/>
          </a:xfrm>
          <a:prstGeom prst="rect">
            <a:avLst/>
          </a:prstGeom>
          <a:noFill/>
          <a:ln/>
        </p:spPr>
        <p:txBody>
          <a:bodyPr wrap="square" lIns="0" tIns="0" rIns="0" bIns="0" rtlCol="0" anchor="t"/>
          <a:lstStyle/>
          <a:p>
            <a:pPr marL="285750" lvl="0" indent="-285750" algn="ctr" defTabSz="457200" rtl="0">
              <a:lnSpc>
                <a:spcPct val="115000"/>
              </a:lnSpc>
              <a:buFont typeface="Wingdings" panose="05000000000000000000" pitchFamily="2" charset="2"/>
              <a:buChar char="§"/>
            </a:pPr>
            <a:r>
              <a:rPr lang="en-US" sz="1600" dirty="0" smtClean="0">
                <a:solidFill>
                  <a:srgbClr val="272525"/>
                </a:solidFill>
                <a:latin typeface="Inter" pitchFamily="34" charset="0"/>
                <a:ea typeface="Inter" pitchFamily="34" charset="-122"/>
                <a:cs typeface="Inter" pitchFamily="34" charset="-120"/>
              </a:rPr>
              <a:t>Design and plan comprehensive training modules and timelines</a:t>
            </a:r>
            <a:r>
              <a:rPr lang="en-US" sz="1600" kern="100" dirty="0" smtClean="0">
                <a:solidFill>
                  <a:schemeClr val="bg1"/>
                </a:solidFill>
                <a:latin typeface="Calibri" panose="020F0502020204030204" pitchFamily="34" charset="0"/>
                <a:ea typeface="Calibri" panose="020F0502020204030204" pitchFamily="34" charset="0"/>
                <a:cs typeface="Arial" panose="020B0604020202020204" pitchFamily="34" charset="0"/>
              </a:rPr>
              <a:t>-</a:t>
            </a:r>
            <a:endParaRPr lang="ar-EG" sz="1600" kern="1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lvl="0" algn="ctr" defTabSz="457200">
              <a:lnSpc>
                <a:spcPct val="115000"/>
              </a:lnSpc>
            </a:pPr>
            <a:endParaRPr lang="en-US" sz="1333" dirty="0">
              <a:solidFill>
                <a:prstClr val="black"/>
              </a:solidFill>
              <a:latin typeface="Calibri" panose="020F0502020204030204"/>
            </a:endParaRPr>
          </a:p>
        </p:txBody>
      </p:sp>
      <p:sp>
        <p:nvSpPr>
          <p:cNvPr id="11" name="Shape 9"/>
          <p:cNvSpPr/>
          <p:nvPr/>
        </p:nvSpPr>
        <p:spPr>
          <a:xfrm>
            <a:off x="6096000" y="2358231"/>
            <a:ext cx="5352852" cy="1723430"/>
          </a:xfrm>
          <a:prstGeom prst="roundRect">
            <a:avLst>
              <a:gd name="adj" fmla="val 5965"/>
            </a:avLst>
          </a:prstGeom>
          <a:solidFill>
            <a:srgbClr val="FFFFFF">
              <a:alpha val="95000"/>
            </a:srgbClr>
          </a:solidFill>
          <a:ln/>
        </p:spPr>
      </p:sp>
      <p:sp>
        <p:nvSpPr>
          <p:cNvPr id="12" name="Shape 10"/>
          <p:cNvSpPr/>
          <p:nvPr/>
        </p:nvSpPr>
        <p:spPr>
          <a:xfrm>
            <a:off x="6180633" y="2369939"/>
            <a:ext cx="5352852" cy="76200"/>
          </a:xfrm>
          <a:prstGeom prst="roundRect">
            <a:avLst>
              <a:gd name="adj" fmla="val 93335"/>
            </a:avLst>
          </a:prstGeom>
          <a:solidFill>
            <a:srgbClr val="007EBD"/>
          </a:solidFill>
          <a:ln/>
        </p:spPr>
      </p:sp>
      <p:sp>
        <p:nvSpPr>
          <p:cNvPr id="13" name="Shape 11"/>
          <p:cNvSpPr/>
          <p:nvPr/>
        </p:nvSpPr>
        <p:spPr>
          <a:xfrm>
            <a:off x="8603059" y="2134989"/>
            <a:ext cx="508000" cy="508000"/>
          </a:xfrm>
          <a:prstGeom prst="roundRect">
            <a:avLst>
              <a:gd name="adj" fmla="val 150000"/>
            </a:avLst>
          </a:prstGeom>
          <a:solidFill>
            <a:srgbClr val="007EBD"/>
          </a:solidFill>
          <a:ln/>
        </p:spPr>
      </p:sp>
      <p:sp>
        <p:nvSpPr>
          <p:cNvPr id="14" name="Text 12"/>
          <p:cNvSpPr/>
          <p:nvPr/>
        </p:nvSpPr>
        <p:spPr>
          <a:xfrm>
            <a:off x="8755459" y="2261989"/>
            <a:ext cx="203200" cy="254000"/>
          </a:xfrm>
          <a:prstGeom prst="rect">
            <a:avLst/>
          </a:prstGeom>
          <a:noFill/>
          <a:ln/>
        </p:spPr>
        <p:txBody>
          <a:bodyPr wrap="none" lIns="0" tIns="0" rIns="0" bIns="0" rtlCol="0" anchor="t"/>
          <a:lstStyle/>
          <a:p>
            <a:pPr algn="l" defTabSz="761970">
              <a:lnSpc>
                <a:spcPts val="2542"/>
              </a:lnSpc>
            </a:pPr>
            <a:r>
              <a:rPr lang="en-US" sz="1583" b="1" dirty="0">
                <a:solidFill>
                  <a:srgbClr val="FFFFFF"/>
                </a:solidFill>
                <a:latin typeface="Petrona Bold" pitchFamily="34" charset="0"/>
                <a:ea typeface="Petrona Bold" pitchFamily="34" charset="-122"/>
                <a:cs typeface="Petrona Bold" pitchFamily="34" charset="-120"/>
              </a:rPr>
              <a:t>2</a:t>
            </a:r>
            <a:endParaRPr lang="en-US" sz="1583" dirty="0">
              <a:solidFill>
                <a:prstClr val="black"/>
              </a:solidFill>
              <a:latin typeface="Calibri" panose="020F0502020204030204"/>
            </a:endParaRPr>
          </a:p>
        </p:txBody>
      </p:sp>
      <p:sp>
        <p:nvSpPr>
          <p:cNvPr id="15" name="Text 13"/>
          <p:cNvSpPr/>
          <p:nvPr/>
        </p:nvSpPr>
        <p:spPr>
          <a:xfrm>
            <a:off x="6368950" y="2511135"/>
            <a:ext cx="4821563" cy="511267"/>
          </a:xfrm>
          <a:prstGeom prst="rect">
            <a:avLst/>
          </a:prstGeom>
          <a:noFill/>
          <a:ln/>
        </p:spPr>
        <p:txBody>
          <a:bodyPr wrap="none" lIns="0" tIns="0" rIns="0" bIns="0" rtlCol="0" anchor="t"/>
          <a:lstStyle/>
          <a:p>
            <a:pPr marL="457200" lvl="0" indent="-457200" algn="ctr" defTabSz="457200" rtl="0">
              <a:lnSpc>
                <a:spcPct val="115000"/>
              </a:lnSpc>
              <a:buFont typeface="+mj-lt"/>
              <a:buAutoNum type="arabicPeriod" startAt="2"/>
            </a:pPr>
            <a:r>
              <a:rPr lang="en-US" sz="2200" b="1" kern="100" dirty="0">
                <a:solidFill>
                  <a:prstClr val="black"/>
                </a:solidFill>
                <a:latin typeface="Arial" panose="020B0604020202020204" pitchFamily="34" charset="0"/>
                <a:ea typeface="Calibri" panose="020F0502020204030204" pitchFamily="34" charset="0"/>
                <a:cs typeface="Arial" panose="020B0604020202020204" pitchFamily="34" charset="0"/>
              </a:rPr>
              <a:t> </a:t>
            </a:r>
            <a:r>
              <a:rPr lang="en-US" sz="2200" b="1" kern="100" dirty="0" smtClean="0">
                <a:solidFill>
                  <a:prstClr val="black"/>
                </a:solidFill>
                <a:latin typeface="Calibri" panose="020F0502020204030204" pitchFamily="34" charset="0"/>
                <a:ea typeface="Calibri" panose="020F0502020204030204" pitchFamily="34" charset="0"/>
                <a:cs typeface="Arial" panose="020B0604020202020204" pitchFamily="34" charset="0"/>
              </a:rPr>
              <a:t>Assign </a:t>
            </a:r>
            <a:r>
              <a:rPr lang="en-US" sz="2200" b="1" kern="100" dirty="0">
                <a:solidFill>
                  <a:prstClr val="black"/>
                </a:solidFill>
                <a:latin typeface="Calibri" panose="020F0502020204030204" pitchFamily="34" charset="0"/>
                <a:ea typeface="Calibri" panose="020F0502020204030204" pitchFamily="34" charset="0"/>
                <a:cs typeface="Arial" panose="020B0604020202020204" pitchFamily="34" charset="0"/>
              </a:rPr>
              <a:t>employees to courses</a:t>
            </a:r>
            <a:r>
              <a:rPr lang="ar-SA" sz="2200" b="1" kern="100" dirty="0">
                <a:solidFill>
                  <a:prstClr val="black"/>
                </a:solidFill>
                <a:latin typeface="Calibri" panose="020F0502020204030204" pitchFamily="34" charset="0"/>
                <a:ea typeface="Calibri" panose="020F0502020204030204" pitchFamily="34" charset="0"/>
              </a:rPr>
              <a:t> </a:t>
            </a:r>
            <a:endParaRPr lang="ar-EG" sz="2200" b="1" kern="100" dirty="0" smtClean="0">
              <a:solidFill>
                <a:prstClr val="black"/>
              </a:solidFill>
              <a:latin typeface="Calibri" panose="020F0502020204030204" pitchFamily="34" charset="0"/>
              <a:ea typeface="Calibri" panose="020F0502020204030204" pitchFamily="34" charset="0"/>
            </a:endParaRPr>
          </a:p>
          <a:p>
            <a:pPr lvl="0" algn="ctr" defTabSz="457200" rtl="0">
              <a:lnSpc>
                <a:spcPct val="115000"/>
              </a:lnSpc>
            </a:pPr>
            <a:r>
              <a:rPr lang="ar-SA" sz="2200" b="1" kern="100" dirty="0" smtClean="0">
                <a:solidFill>
                  <a:prstClr val="black"/>
                </a:solidFill>
                <a:latin typeface="Calibri" panose="020F0502020204030204" pitchFamily="34" charset="0"/>
                <a:ea typeface="Calibri" panose="020F0502020204030204" pitchFamily="34" charset="0"/>
              </a:rPr>
              <a:t>(</a:t>
            </a:r>
            <a:r>
              <a:rPr lang="ar-SA" sz="2200" b="1" kern="100" dirty="0">
                <a:solidFill>
                  <a:prstClr val="black"/>
                </a:solidFill>
                <a:latin typeface="Calibri" panose="020F0502020204030204" pitchFamily="34" charset="0"/>
                <a:ea typeface="Calibri" panose="020F0502020204030204" pitchFamily="34" charset="0"/>
              </a:rPr>
              <a:t>تسجيل الموظفين في الدورات التدريبية) </a:t>
            </a:r>
            <a:endParaRPr lang="en-US" sz="2200" kern="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6" name="Text 14"/>
          <p:cNvSpPr/>
          <p:nvPr/>
        </p:nvSpPr>
        <p:spPr>
          <a:xfrm>
            <a:off x="6368950" y="3400127"/>
            <a:ext cx="4976218" cy="270967"/>
          </a:xfrm>
          <a:prstGeom prst="rect">
            <a:avLst/>
          </a:prstGeom>
          <a:noFill/>
          <a:ln/>
        </p:spPr>
        <p:txBody>
          <a:bodyPr wrap="none" lIns="0" tIns="0" rIns="0" bIns="0" rtlCol="0" anchor="t"/>
          <a:lstStyle/>
          <a:p>
            <a:pPr marL="285750" indent="-285750" algn="ctr" defTabSz="761970" rtl="0">
              <a:lnSpc>
                <a:spcPts val="2125"/>
              </a:lnSpc>
              <a:buFont typeface="Wingdings" panose="05000000000000000000" pitchFamily="2" charset="2"/>
              <a:buChar char="§"/>
            </a:pPr>
            <a:r>
              <a:rPr lang="en-US" sz="1600" dirty="0">
                <a:solidFill>
                  <a:srgbClr val="272525"/>
                </a:solidFill>
                <a:latin typeface="Inter" pitchFamily="34" charset="0"/>
                <a:ea typeface="Inter" pitchFamily="34" charset="-122"/>
                <a:cs typeface="Inter" pitchFamily="34" charset="-120"/>
              </a:rPr>
              <a:t>Efficiently enroll employees in relevant training programs.</a:t>
            </a:r>
            <a:endParaRPr lang="en-US" sz="1600" dirty="0">
              <a:solidFill>
                <a:prstClr val="black"/>
              </a:solidFill>
              <a:latin typeface="Calibri" panose="020F0502020204030204"/>
            </a:endParaRPr>
          </a:p>
        </p:txBody>
      </p:sp>
      <p:sp>
        <p:nvSpPr>
          <p:cNvPr id="17" name="Shape 15"/>
          <p:cNvSpPr/>
          <p:nvPr/>
        </p:nvSpPr>
        <p:spPr>
          <a:xfrm>
            <a:off x="658515" y="4345186"/>
            <a:ext cx="5352852" cy="1532930"/>
          </a:xfrm>
          <a:prstGeom prst="roundRect">
            <a:avLst>
              <a:gd name="adj" fmla="val 5965"/>
            </a:avLst>
          </a:prstGeom>
          <a:solidFill>
            <a:srgbClr val="FFFFFF">
              <a:alpha val="95000"/>
            </a:srgbClr>
          </a:solidFill>
          <a:ln/>
        </p:spPr>
      </p:sp>
      <p:sp>
        <p:nvSpPr>
          <p:cNvPr id="18" name="Shape 16"/>
          <p:cNvSpPr/>
          <p:nvPr/>
        </p:nvSpPr>
        <p:spPr>
          <a:xfrm>
            <a:off x="658515" y="4326136"/>
            <a:ext cx="5352852" cy="76200"/>
          </a:xfrm>
          <a:prstGeom prst="roundRect">
            <a:avLst>
              <a:gd name="adj" fmla="val 93335"/>
            </a:avLst>
          </a:prstGeom>
          <a:solidFill>
            <a:srgbClr val="007EBD"/>
          </a:solidFill>
          <a:ln/>
        </p:spPr>
      </p:sp>
      <p:sp>
        <p:nvSpPr>
          <p:cNvPr id="19" name="Shape 17"/>
          <p:cNvSpPr/>
          <p:nvPr/>
        </p:nvSpPr>
        <p:spPr>
          <a:xfrm>
            <a:off x="3080941" y="4091186"/>
            <a:ext cx="508000" cy="508000"/>
          </a:xfrm>
          <a:prstGeom prst="roundRect">
            <a:avLst>
              <a:gd name="adj" fmla="val 150000"/>
            </a:avLst>
          </a:prstGeom>
          <a:solidFill>
            <a:srgbClr val="007EBD"/>
          </a:solidFill>
          <a:ln/>
        </p:spPr>
      </p:sp>
      <p:sp>
        <p:nvSpPr>
          <p:cNvPr id="20" name="Text 18"/>
          <p:cNvSpPr/>
          <p:nvPr/>
        </p:nvSpPr>
        <p:spPr>
          <a:xfrm>
            <a:off x="3233341" y="4218186"/>
            <a:ext cx="203200" cy="254000"/>
          </a:xfrm>
          <a:prstGeom prst="rect">
            <a:avLst/>
          </a:prstGeom>
          <a:noFill/>
          <a:ln/>
        </p:spPr>
        <p:txBody>
          <a:bodyPr wrap="none" lIns="0" tIns="0" rIns="0" bIns="0" rtlCol="0" anchor="t"/>
          <a:lstStyle/>
          <a:p>
            <a:pPr algn="l" defTabSz="761970">
              <a:lnSpc>
                <a:spcPts val="2542"/>
              </a:lnSpc>
            </a:pPr>
            <a:r>
              <a:rPr lang="en-US" sz="1583" b="1" dirty="0">
                <a:solidFill>
                  <a:srgbClr val="FFFFFF"/>
                </a:solidFill>
                <a:latin typeface="Petrona Bold" pitchFamily="34" charset="0"/>
                <a:ea typeface="Petrona Bold" pitchFamily="34" charset="-122"/>
                <a:cs typeface="Petrona Bold" pitchFamily="34" charset="-120"/>
              </a:rPr>
              <a:t>3</a:t>
            </a:r>
            <a:endParaRPr lang="en-US" sz="1583" dirty="0">
              <a:solidFill>
                <a:prstClr val="black"/>
              </a:solidFill>
              <a:latin typeface="Calibri" panose="020F0502020204030204"/>
            </a:endParaRPr>
          </a:p>
        </p:txBody>
      </p:sp>
      <p:sp>
        <p:nvSpPr>
          <p:cNvPr id="21" name="Text 19"/>
          <p:cNvSpPr/>
          <p:nvPr/>
        </p:nvSpPr>
        <p:spPr>
          <a:xfrm>
            <a:off x="1410246" y="4490641"/>
            <a:ext cx="3830340" cy="277813"/>
          </a:xfrm>
          <a:prstGeom prst="rect">
            <a:avLst/>
          </a:prstGeom>
          <a:noFill/>
          <a:ln/>
        </p:spPr>
        <p:txBody>
          <a:bodyPr wrap="none" lIns="0" tIns="0" rIns="0" bIns="0" rtlCol="0" anchor="t"/>
          <a:lstStyle/>
          <a:p>
            <a:pPr marL="457200" lvl="0" indent="-457200" algn="ctr" defTabSz="457200" rtl="0">
              <a:lnSpc>
                <a:spcPct val="115000"/>
              </a:lnSpc>
              <a:buFont typeface="+mj-lt"/>
              <a:buAutoNum type="arabicPeriod" startAt="3"/>
            </a:pPr>
            <a:r>
              <a:rPr lang="en-US" sz="2200" b="1" kern="100" dirty="0">
                <a:solidFill>
                  <a:prstClr val="black"/>
                </a:solidFill>
                <a:latin typeface="Calibri" panose="020F0502020204030204" pitchFamily="34" charset="0"/>
                <a:ea typeface="Calibri" panose="020F0502020204030204" pitchFamily="34" charset="0"/>
                <a:cs typeface="Arial" panose="020B0604020202020204" pitchFamily="34" charset="0"/>
              </a:rPr>
              <a:t>Track course completion and feedback</a:t>
            </a:r>
            <a:r>
              <a:rPr lang="ar-SA" sz="2200" b="1" kern="100" dirty="0">
                <a:solidFill>
                  <a:prstClr val="black"/>
                </a:solidFill>
                <a:latin typeface="Calibri" panose="020F0502020204030204" pitchFamily="34" charset="0"/>
                <a:ea typeface="Calibri" panose="020F0502020204030204" pitchFamily="34" charset="0"/>
              </a:rPr>
              <a:t> </a:t>
            </a:r>
            <a:endParaRPr lang="ar-EG" sz="2200" b="1" kern="100" dirty="0" smtClean="0">
              <a:solidFill>
                <a:prstClr val="black"/>
              </a:solidFill>
              <a:latin typeface="Calibri" panose="020F0502020204030204" pitchFamily="34" charset="0"/>
              <a:ea typeface="Calibri" panose="020F0502020204030204" pitchFamily="34" charset="0"/>
            </a:endParaRPr>
          </a:p>
          <a:p>
            <a:pPr lvl="0" algn="ctr" defTabSz="457200">
              <a:lnSpc>
                <a:spcPct val="115000"/>
              </a:lnSpc>
            </a:pPr>
            <a:r>
              <a:rPr lang="ar-SA" sz="2200" b="1" kern="100" dirty="0" smtClean="0">
                <a:solidFill>
                  <a:prstClr val="black"/>
                </a:solidFill>
                <a:latin typeface="Calibri" panose="020F0502020204030204" pitchFamily="34" charset="0"/>
                <a:ea typeface="Calibri" panose="020F0502020204030204" pitchFamily="34" charset="0"/>
              </a:rPr>
              <a:t>(</a:t>
            </a:r>
            <a:r>
              <a:rPr lang="ar-SA" sz="2200" b="1" kern="100" dirty="0">
                <a:solidFill>
                  <a:prstClr val="black"/>
                </a:solidFill>
                <a:latin typeface="Calibri" panose="020F0502020204030204" pitchFamily="34" charset="0"/>
                <a:ea typeface="Calibri" panose="020F0502020204030204" pitchFamily="34" charset="0"/>
              </a:rPr>
              <a:t>تتبع إتمام الدورات التدريبية والنتائج)</a:t>
            </a:r>
            <a:endParaRPr lang="en-US" sz="2200" kern="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2" name="Text 20"/>
          <p:cNvSpPr/>
          <p:nvPr/>
        </p:nvSpPr>
        <p:spPr>
          <a:xfrm>
            <a:off x="846832" y="5332895"/>
            <a:ext cx="4976218" cy="541933"/>
          </a:xfrm>
          <a:prstGeom prst="rect">
            <a:avLst/>
          </a:prstGeom>
          <a:noFill/>
          <a:ln/>
        </p:spPr>
        <p:txBody>
          <a:bodyPr wrap="square" lIns="0" tIns="0" rIns="0" bIns="0" rtlCol="0" anchor="t"/>
          <a:lstStyle/>
          <a:p>
            <a:pPr algn="ctr" defTabSz="761970">
              <a:lnSpc>
                <a:spcPts val="2125"/>
              </a:lnSpc>
            </a:pPr>
            <a:r>
              <a:rPr lang="en-US" sz="1600" dirty="0">
                <a:solidFill>
                  <a:srgbClr val="272525"/>
                </a:solidFill>
                <a:latin typeface="Inter" pitchFamily="34" charset="0"/>
                <a:ea typeface="Inter" pitchFamily="34" charset="-122"/>
                <a:cs typeface="Inter" pitchFamily="34" charset="-120"/>
              </a:rPr>
              <a:t>Monitor progress, gather feedback, and assess training effectiveness.</a:t>
            </a:r>
            <a:endParaRPr lang="en-US" sz="1600" dirty="0">
              <a:solidFill>
                <a:prstClr val="black"/>
              </a:solidFill>
              <a:latin typeface="Calibri" panose="020F0502020204030204"/>
            </a:endParaRPr>
          </a:p>
        </p:txBody>
      </p:sp>
      <p:sp>
        <p:nvSpPr>
          <p:cNvPr id="23" name="Shape 21"/>
          <p:cNvSpPr/>
          <p:nvPr/>
        </p:nvSpPr>
        <p:spPr>
          <a:xfrm>
            <a:off x="6199684" y="4395986"/>
            <a:ext cx="5352852" cy="1532930"/>
          </a:xfrm>
          <a:prstGeom prst="roundRect">
            <a:avLst>
              <a:gd name="adj" fmla="val 5965"/>
            </a:avLst>
          </a:prstGeom>
          <a:solidFill>
            <a:srgbClr val="FFFFFF">
              <a:alpha val="95000"/>
            </a:srgbClr>
          </a:solidFill>
          <a:ln/>
        </p:spPr>
      </p:sp>
      <p:sp>
        <p:nvSpPr>
          <p:cNvPr id="24" name="Shape 22"/>
          <p:cNvSpPr/>
          <p:nvPr/>
        </p:nvSpPr>
        <p:spPr>
          <a:xfrm>
            <a:off x="6180633" y="4326136"/>
            <a:ext cx="5352852" cy="76200"/>
          </a:xfrm>
          <a:prstGeom prst="roundRect">
            <a:avLst>
              <a:gd name="adj" fmla="val 93335"/>
            </a:avLst>
          </a:prstGeom>
          <a:solidFill>
            <a:srgbClr val="007EBD"/>
          </a:solidFill>
          <a:ln/>
        </p:spPr>
      </p:sp>
      <p:sp>
        <p:nvSpPr>
          <p:cNvPr id="25" name="Shape 23"/>
          <p:cNvSpPr/>
          <p:nvPr/>
        </p:nvSpPr>
        <p:spPr>
          <a:xfrm>
            <a:off x="8603059" y="4091186"/>
            <a:ext cx="508000" cy="508000"/>
          </a:xfrm>
          <a:prstGeom prst="roundRect">
            <a:avLst>
              <a:gd name="adj" fmla="val 150000"/>
            </a:avLst>
          </a:prstGeom>
          <a:solidFill>
            <a:srgbClr val="007EBD"/>
          </a:solidFill>
          <a:ln/>
        </p:spPr>
      </p:sp>
      <p:sp>
        <p:nvSpPr>
          <p:cNvPr id="26" name="Text 24"/>
          <p:cNvSpPr/>
          <p:nvPr/>
        </p:nvSpPr>
        <p:spPr>
          <a:xfrm>
            <a:off x="8755459" y="4218186"/>
            <a:ext cx="203200" cy="254000"/>
          </a:xfrm>
          <a:prstGeom prst="rect">
            <a:avLst/>
          </a:prstGeom>
          <a:noFill/>
          <a:ln/>
        </p:spPr>
        <p:txBody>
          <a:bodyPr wrap="none" lIns="0" tIns="0" rIns="0" bIns="0" rtlCol="0" anchor="t"/>
          <a:lstStyle/>
          <a:p>
            <a:pPr algn="l" defTabSz="761970">
              <a:lnSpc>
                <a:spcPts val="2542"/>
              </a:lnSpc>
            </a:pPr>
            <a:r>
              <a:rPr lang="en-US" sz="1583" b="1" dirty="0">
                <a:solidFill>
                  <a:srgbClr val="FFFFFF"/>
                </a:solidFill>
                <a:latin typeface="Petrona Bold" pitchFamily="34" charset="0"/>
                <a:ea typeface="Petrona Bold" pitchFamily="34" charset="-122"/>
                <a:cs typeface="Petrona Bold" pitchFamily="34" charset="-120"/>
              </a:rPr>
              <a:t>4</a:t>
            </a:r>
            <a:endParaRPr lang="en-US" sz="1583" dirty="0">
              <a:solidFill>
                <a:prstClr val="black"/>
              </a:solidFill>
              <a:latin typeface="Calibri" panose="020F0502020204030204"/>
            </a:endParaRPr>
          </a:p>
        </p:txBody>
      </p:sp>
      <p:sp>
        <p:nvSpPr>
          <p:cNvPr id="27" name="Text 25"/>
          <p:cNvSpPr/>
          <p:nvPr/>
        </p:nvSpPr>
        <p:spPr>
          <a:xfrm>
            <a:off x="7179828" y="4518534"/>
            <a:ext cx="3199805" cy="256553"/>
          </a:xfrm>
          <a:prstGeom prst="rect">
            <a:avLst/>
          </a:prstGeom>
          <a:noFill/>
          <a:ln/>
        </p:spPr>
        <p:txBody>
          <a:bodyPr wrap="none" lIns="0" tIns="0" rIns="0" bIns="0" rtlCol="0" anchor="t"/>
          <a:lstStyle/>
          <a:p>
            <a:pPr marL="457200" lvl="0" indent="-457200" algn="ctr" defTabSz="457200" rtl="0">
              <a:lnSpc>
                <a:spcPct val="115000"/>
              </a:lnSpc>
              <a:buFont typeface="+mj-lt"/>
              <a:buAutoNum type="arabicPeriod" startAt="4"/>
            </a:pPr>
            <a:r>
              <a:rPr lang="en-US" sz="2200" b="1" kern="100" dirty="0">
                <a:solidFill>
                  <a:prstClr val="black"/>
                </a:solidFill>
                <a:latin typeface="Calibri" panose="020F0502020204030204" pitchFamily="34" charset="0"/>
                <a:ea typeface="Calibri" panose="020F0502020204030204" pitchFamily="34" charset="0"/>
                <a:cs typeface="Arial" panose="020B0604020202020204" pitchFamily="34" charset="0"/>
              </a:rPr>
              <a:t>Generate training cost reports</a:t>
            </a:r>
            <a:r>
              <a:rPr lang="ar-SA" sz="2200" b="1" kern="100" dirty="0">
                <a:solidFill>
                  <a:prstClr val="black"/>
                </a:solidFill>
                <a:latin typeface="Calibri" panose="020F0502020204030204" pitchFamily="34" charset="0"/>
                <a:ea typeface="Calibri" panose="020F0502020204030204" pitchFamily="34" charset="0"/>
              </a:rPr>
              <a:t> </a:t>
            </a:r>
            <a:endParaRPr lang="ar-EG" sz="2200" b="1" kern="100" dirty="0" smtClean="0">
              <a:solidFill>
                <a:prstClr val="black"/>
              </a:solidFill>
              <a:latin typeface="Calibri" panose="020F0502020204030204" pitchFamily="34" charset="0"/>
              <a:ea typeface="Calibri" panose="020F0502020204030204" pitchFamily="34" charset="0"/>
            </a:endParaRPr>
          </a:p>
          <a:p>
            <a:pPr lvl="0" algn="ctr" defTabSz="457200">
              <a:lnSpc>
                <a:spcPct val="115000"/>
              </a:lnSpc>
            </a:pPr>
            <a:r>
              <a:rPr lang="ar-SA" sz="2200" b="1" kern="100" dirty="0" smtClean="0">
                <a:solidFill>
                  <a:prstClr val="black"/>
                </a:solidFill>
                <a:latin typeface="Calibri" panose="020F0502020204030204" pitchFamily="34" charset="0"/>
                <a:ea typeface="Calibri" panose="020F0502020204030204" pitchFamily="34" charset="0"/>
              </a:rPr>
              <a:t>(</a:t>
            </a:r>
            <a:r>
              <a:rPr lang="ar-SA" sz="2200" b="1" kern="100" dirty="0">
                <a:solidFill>
                  <a:prstClr val="black"/>
                </a:solidFill>
                <a:latin typeface="Calibri" panose="020F0502020204030204" pitchFamily="34" charset="0"/>
                <a:ea typeface="Calibri" panose="020F0502020204030204" pitchFamily="34" charset="0"/>
              </a:rPr>
              <a:t>اصدار تقارير تكلفه التدريب) </a:t>
            </a:r>
            <a:endParaRPr lang="en-US" sz="2200" kern="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8" name="Text 26"/>
          <p:cNvSpPr/>
          <p:nvPr/>
        </p:nvSpPr>
        <p:spPr>
          <a:xfrm>
            <a:off x="6368950" y="5377628"/>
            <a:ext cx="4976218" cy="541933"/>
          </a:xfrm>
          <a:prstGeom prst="rect">
            <a:avLst/>
          </a:prstGeom>
          <a:noFill/>
          <a:ln/>
        </p:spPr>
        <p:txBody>
          <a:bodyPr wrap="square" lIns="0" tIns="0" rIns="0" bIns="0" rtlCol="0" anchor="t"/>
          <a:lstStyle/>
          <a:p>
            <a:pPr algn="ctr" defTabSz="761970">
              <a:lnSpc>
                <a:spcPts val="2125"/>
              </a:lnSpc>
            </a:pPr>
            <a:r>
              <a:rPr lang="en-US" sz="1600" dirty="0">
                <a:solidFill>
                  <a:srgbClr val="272525"/>
                </a:solidFill>
                <a:latin typeface="Inter" pitchFamily="34" charset="0"/>
                <a:ea typeface="Inter" pitchFamily="34" charset="-122"/>
                <a:cs typeface="Inter" pitchFamily="34" charset="-120"/>
              </a:rPr>
              <a:t>Analyze financial aspects and optimize training budget allocation.</a:t>
            </a:r>
            <a:endParaRPr lang="en-US" sz="1600" dirty="0">
              <a:solidFill>
                <a:prstClr val="black"/>
              </a:solidFill>
              <a:latin typeface="Calibri" panose="020F0502020204030204"/>
            </a:endParaRPr>
          </a:p>
        </p:txBody>
      </p:sp>
      <p:sp>
        <p:nvSpPr>
          <p:cNvPr id="29" name="Text 27"/>
          <p:cNvSpPr/>
          <p:nvPr/>
        </p:nvSpPr>
        <p:spPr>
          <a:xfrm>
            <a:off x="677566" y="6068616"/>
            <a:ext cx="10874970" cy="270967"/>
          </a:xfrm>
          <a:prstGeom prst="rect">
            <a:avLst/>
          </a:prstGeom>
          <a:noFill/>
          <a:ln/>
        </p:spPr>
        <p:txBody>
          <a:bodyPr wrap="none" lIns="0" tIns="0" rIns="0" bIns="0" rtlCol="0" anchor="t"/>
          <a:lstStyle/>
          <a:p>
            <a:pPr lvl="0" algn="ctr"/>
            <a:r>
              <a:rPr lang="ar-EG" sz="4000" b="1" dirty="0" smtClean="0">
                <a:solidFill>
                  <a:srgbClr val="00B050"/>
                </a:solidFill>
                <a:latin typeface="Tw Cen MT" panose="020B0602020104020603"/>
              </a:rPr>
              <a:t>أمثله على البرامج </a:t>
            </a:r>
            <a:r>
              <a:rPr lang="ar-EG" sz="2400" b="1" dirty="0" smtClean="0">
                <a:solidFill>
                  <a:prstClr val="black"/>
                </a:solidFill>
                <a:latin typeface="Tw Cen MT" panose="020B0602020104020603"/>
              </a:rPr>
              <a:t>(</a:t>
            </a:r>
            <a:r>
              <a:rPr lang="ar-EG" sz="3200" b="1" u="sng" dirty="0" smtClean="0">
                <a:solidFill>
                  <a:srgbClr val="FF0000"/>
                </a:solidFill>
                <a:latin typeface="Tw Cen MT" panose="020B0602020104020603"/>
                <a:cs typeface="ALAWI-3-1" pitchFamily="2" charset="-78"/>
              </a:rPr>
              <a:t>برنامج </a:t>
            </a:r>
            <a:r>
              <a:rPr lang="ar-EG" sz="3200" b="1" u="sng" dirty="0">
                <a:solidFill>
                  <a:srgbClr val="FF0000"/>
                </a:solidFill>
                <a:latin typeface="Tw Cen MT" panose="020B0602020104020603"/>
                <a:cs typeface="ALAWI-3-1" pitchFamily="2" charset="-78"/>
              </a:rPr>
              <a:t>إدارة المخزون وفق نظام </a:t>
            </a:r>
            <a:r>
              <a:rPr lang="en-US" sz="3200" b="1" u="sng" dirty="0">
                <a:solidFill>
                  <a:srgbClr val="FF0000"/>
                </a:solidFill>
                <a:latin typeface="Tw Cen MT" panose="020B0602020104020603"/>
                <a:cs typeface="ALAWI-3-1" pitchFamily="2" charset="-78"/>
              </a:rPr>
              <a:t>ERP</a:t>
            </a:r>
            <a:r>
              <a:rPr lang="ar-EG" sz="2400" b="1" u="sng" dirty="0">
                <a:solidFill>
                  <a:prstClr val="black"/>
                </a:solidFill>
                <a:latin typeface="Tw Cen MT" panose="020B0602020104020603"/>
              </a:rPr>
              <a:t>)</a:t>
            </a:r>
            <a:endParaRPr lang="ar-EG" sz="2400" b="1" dirty="0">
              <a:solidFill>
                <a:prstClr val="black"/>
              </a:solidFill>
              <a:latin typeface="Tw Cen MT" panose="020B0602020104020603"/>
            </a:endParaRPr>
          </a:p>
        </p:txBody>
      </p:sp>
      <p:sp>
        <p:nvSpPr>
          <p:cNvPr id="33" name="مربع نص 32"/>
          <p:cNvSpPr txBox="1"/>
          <p:nvPr/>
        </p:nvSpPr>
        <p:spPr>
          <a:xfrm>
            <a:off x="10548257" y="6479283"/>
            <a:ext cx="1643743" cy="369332"/>
          </a:xfrm>
          <a:prstGeom prst="rect">
            <a:avLst/>
          </a:prstGeom>
          <a:solidFill>
            <a:srgbClr val="FBFBFB"/>
          </a:solidFill>
        </p:spPr>
        <p:txBody>
          <a:bodyPr wrap="square" rtlCol="0">
            <a:spAutoFit/>
          </a:bodyPr>
          <a:lstStyle/>
          <a:p>
            <a:endParaRPr lang="en-US" dirty="0"/>
          </a:p>
        </p:txBody>
      </p:sp>
      <p:pic>
        <p:nvPicPr>
          <p:cNvPr id="35" name="صورة 34"/>
          <p:cNvPicPr>
            <a:picLocks noChangeAspect="1"/>
          </p:cNvPicPr>
          <p:nvPr/>
        </p:nvPicPr>
        <p:blipFill>
          <a:blip r:embed="rId3"/>
          <a:stretch>
            <a:fillRect/>
          </a:stretch>
        </p:blipFill>
        <p:spPr>
          <a:xfrm>
            <a:off x="11123756" y="78846"/>
            <a:ext cx="1068244" cy="936294"/>
          </a:xfrm>
          <a:prstGeom prst="rect">
            <a:avLst/>
          </a:prstGeom>
        </p:spPr>
      </p:pic>
    </p:spTree>
    <p:extLst>
      <p:ext uri="{BB962C8B-B14F-4D97-AF65-F5344CB8AC3E}">
        <p14:creationId xmlns:p14="http://schemas.microsoft.com/office/powerpoint/2010/main" val="50134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صورة 5"/>
          <p:cNvPicPr>
            <a:picLocks noChangeAspect="1"/>
          </p:cNvPicPr>
          <p:nvPr/>
        </p:nvPicPr>
        <p:blipFill>
          <a:blip r:embed="rId2"/>
          <a:stretch>
            <a:fillRect/>
          </a:stretch>
        </p:blipFill>
        <p:spPr>
          <a:xfrm>
            <a:off x="-18335" y="48572"/>
            <a:ext cx="1068244" cy="936294"/>
          </a:xfrm>
          <a:prstGeom prst="rect">
            <a:avLst/>
          </a:prstGeom>
        </p:spPr>
      </p:pic>
      <p:pic>
        <p:nvPicPr>
          <p:cNvPr id="5" name="Image 0" descr="preencoded.png"/>
          <p:cNvPicPr>
            <a:picLocks noChangeAspect="1"/>
          </p:cNvPicPr>
          <p:nvPr/>
        </p:nvPicPr>
        <p:blipFill>
          <a:blip r:embed="rId3"/>
          <a:stretch>
            <a:fillRect/>
          </a:stretch>
        </p:blipFill>
        <p:spPr>
          <a:xfrm>
            <a:off x="9035143" y="0"/>
            <a:ext cx="3156857" cy="6786890"/>
          </a:xfrm>
          <a:prstGeom prst="rect">
            <a:avLst/>
          </a:prstGeom>
        </p:spPr>
      </p:pic>
      <p:sp>
        <p:nvSpPr>
          <p:cNvPr id="2" name="مستطيل 1"/>
          <p:cNvSpPr/>
          <p:nvPr/>
        </p:nvSpPr>
        <p:spPr>
          <a:xfrm>
            <a:off x="1691445" y="451323"/>
            <a:ext cx="6538970"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kern="0" dirty="0">
                <a:solidFill>
                  <a:srgbClr val="FF0000"/>
                </a:solidFill>
                <a:latin typeface="Poster Bodoni ATT" panose="02070A04080905020204" pitchFamily="18" charset="0"/>
                <a:ea typeface="Petrona Bold" pitchFamily="34" charset="-122"/>
                <a:cs typeface="ÑÞÚÉBoutros Rokaa" pitchFamily="2" charset="-78"/>
              </a:rPr>
              <a:t>2. </a:t>
            </a:r>
            <a:r>
              <a:rPr lang="en-US" sz="3600" b="1" kern="0" dirty="0" smtClean="0">
                <a:solidFill>
                  <a:srgbClr val="FF0000"/>
                </a:solidFill>
                <a:latin typeface="Poster Bodoni ATT" panose="02070A04080905020204" pitchFamily="18" charset="0"/>
                <a:ea typeface="Petrona Bold" pitchFamily="34" charset="-122"/>
                <a:cs typeface="ÑÞÚÉBoutros Rokaa" pitchFamily="2" charset="-78"/>
              </a:rPr>
              <a:t>Stakeholder Analysis</a:t>
            </a:r>
            <a:endParaRPr lang="ar-EG" sz="3600" b="1" kern="0" dirty="0" smtClean="0">
              <a:solidFill>
                <a:srgbClr val="FF0000"/>
              </a:solidFill>
              <a:latin typeface="Poster Bodoni ATT" panose="02070A04080905020204" pitchFamily="18" charset="0"/>
              <a:ea typeface="Petrona Bold" pitchFamily="34" charset="-122"/>
              <a:cs typeface="ÑÞÚÉBoutros Rokaa"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ar-EG" sz="3600" b="1" kern="0" dirty="0" smtClean="0">
                <a:solidFill>
                  <a:srgbClr val="FF0000"/>
                </a:solidFill>
                <a:latin typeface="Poster Bodoni ATT" panose="02070A04080905020204" pitchFamily="18" charset="0"/>
                <a:ea typeface="Petrona Bold" pitchFamily="34" charset="-122"/>
                <a:cs typeface="ÑÞÚÉBoutros Rokaa" pitchFamily="2" charset="-78"/>
              </a:rPr>
              <a:t>تحليل أصحاب المصلحة</a:t>
            </a:r>
            <a:endParaRPr lang="en-US" sz="3600" b="1" kern="0" dirty="0">
              <a:solidFill>
                <a:srgbClr val="FF0000"/>
              </a:solidFill>
              <a:latin typeface="Poster Bodoni ATT" panose="02070A04080905020204" pitchFamily="18" charset="0"/>
              <a:ea typeface="Petrona Bold" pitchFamily="34" charset="-122"/>
              <a:cs typeface="ÑÞÚÉBoutros Rokaa" pitchFamily="2" charset="-78"/>
            </a:endParaRPr>
          </a:p>
        </p:txBody>
      </p:sp>
      <p:sp>
        <p:nvSpPr>
          <p:cNvPr id="12" name="Rectangle 4"/>
          <p:cNvSpPr>
            <a:spLocks noChangeArrowheads="1"/>
          </p:cNvSpPr>
          <p:nvPr/>
        </p:nvSpPr>
        <p:spPr bwMode="auto">
          <a:xfrm>
            <a:off x="1349829" y="2031985"/>
            <a:ext cx="688058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ar-SA" altLang="en-US" sz="3200" b="1" dirty="0">
                <a:solidFill>
                  <a:prstClr val="black"/>
                </a:solidFill>
                <a:latin typeface="Times New Roman" panose="02020603050405020304" pitchFamily="18" charset="0"/>
                <a:cs typeface="MCS Gulf S_U normal." pitchFamily="2" charset="-78"/>
              </a:rPr>
              <a:t>يُعدّ التحليل الشامل لأصحاب المصلحة أمرًا بالغ الأهمية لنجاح مشروع التدريب والتطوير لدينا. ويشمل ذلك تحديد جميع الأفراد أو المجموعات التي قد تؤثر في المشروع أو تتأثر به، وفهم اهتماماتهم، والتخطيط لكيفية إشراكهم بفعالية</a:t>
            </a:r>
            <a:endParaRPr lang="en-US" altLang="en-US" sz="3200" b="1" dirty="0">
              <a:solidFill>
                <a:prstClr val="black"/>
              </a:solidFill>
              <a:latin typeface="Times New Roman" panose="02020603050405020304" pitchFamily="18" charset="0"/>
              <a:cs typeface="MCS Gulf S_U normal." pitchFamily="2" charset="-78"/>
            </a:endParaRPr>
          </a:p>
        </p:txBody>
      </p:sp>
    </p:spTree>
    <p:extLst>
      <p:ext uri="{BB962C8B-B14F-4D97-AF65-F5344CB8AC3E}">
        <p14:creationId xmlns:p14="http://schemas.microsoft.com/office/powerpoint/2010/main" val="528135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800</Words>
  <Application>Microsoft Office PowerPoint</Application>
  <PresentationFormat>شاشة عريضة</PresentationFormat>
  <Paragraphs>124</Paragraphs>
  <Slides>21</Slides>
  <Notes>9</Notes>
  <HiddenSlides>0</HiddenSlides>
  <MMClips>0</MMClips>
  <ScaleCrop>false</ScaleCrop>
  <HeadingPairs>
    <vt:vector size="6" baseType="variant">
      <vt:variant>
        <vt:lpstr>الخطوط المستخدمة</vt:lpstr>
      </vt:variant>
      <vt:variant>
        <vt:i4>18</vt:i4>
      </vt:variant>
      <vt:variant>
        <vt:lpstr>نسق</vt:lpstr>
      </vt:variant>
      <vt:variant>
        <vt:i4>2</vt:i4>
      </vt:variant>
      <vt:variant>
        <vt:lpstr>عناوين الشرائح</vt:lpstr>
      </vt:variant>
      <vt:variant>
        <vt:i4>21</vt:i4>
      </vt:variant>
    </vt:vector>
  </HeadingPairs>
  <TitlesOfParts>
    <vt:vector size="41" baseType="lpstr">
      <vt:lpstr>AdvertisingExtraBold</vt:lpstr>
      <vt:lpstr>AGA Battouta Regular</vt:lpstr>
      <vt:lpstr>ALAWI-3-1</vt:lpstr>
      <vt:lpstr>Arial</vt:lpstr>
      <vt:lpstr>Calibri</vt:lpstr>
      <vt:lpstr>Calibri Light</vt:lpstr>
      <vt:lpstr>Inter</vt:lpstr>
      <vt:lpstr>MCS Gulf S_U normal.</vt:lpstr>
      <vt:lpstr>MCS Taybah S_U normal.</vt:lpstr>
      <vt:lpstr>MCS Tholoth E_I 3D.</vt:lpstr>
      <vt:lpstr>Microsoft Uighur</vt:lpstr>
      <vt:lpstr>ÑÞÚÉBoutros Rokaa</vt:lpstr>
      <vt:lpstr>Petrona Bold</vt:lpstr>
      <vt:lpstr>Poster Bodoni ATT</vt:lpstr>
      <vt:lpstr>Tahoma</vt:lpstr>
      <vt:lpstr>Times New Roman</vt:lpstr>
      <vt:lpstr>Tw Cen MT</vt:lpstr>
      <vt:lpstr>Wingdings</vt:lpstr>
      <vt:lpstr>نسق Office</vt:lpstr>
      <vt:lpstr>Office Theme</vt:lpstr>
      <vt:lpstr>توثيق مشروعFemFive" " لتطوير وتدريب المهارات</vt:lpstr>
      <vt:lpstr>Training &amp; Development in ERP / HCM</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&amp; Development in ERP / HCM</dc:title>
  <dc:creator>Training</dc:creator>
  <cp:lastModifiedBy>Training</cp:lastModifiedBy>
  <cp:revision>37</cp:revision>
  <dcterms:created xsi:type="dcterms:W3CDTF">2025-11-14T16:28:36Z</dcterms:created>
  <dcterms:modified xsi:type="dcterms:W3CDTF">2025-11-16T21:07:10Z</dcterms:modified>
</cp:coreProperties>
</file>